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4" r:id="rId1"/>
    <p:sldMasterId id="2147483726" r:id="rId2"/>
    <p:sldMasterId id="2147483762" r:id="rId3"/>
  </p:sldMasterIdLst>
  <p:notesMasterIdLst>
    <p:notesMasterId r:id="rId20"/>
  </p:notesMasterIdLst>
  <p:handoutMasterIdLst>
    <p:handoutMasterId r:id="rId21"/>
  </p:handoutMasterIdLst>
  <p:sldIdLst>
    <p:sldId id="256" r:id="rId4"/>
    <p:sldId id="257" r:id="rId5"/>
    <p:sldId id="383" r:id="rId6"/>
    <p:sldId id="393" r:id="rId7"/>
    <p:sldId id="388" r:id="rId8"/>
    <p:sldId id="389" r:id="rId9"/>
    <p:sldId id="390" r:id="rId10"/>
    <p:sldId id="391" r:id="rId11"/>
    <p:sldId id="392" r:id="rId12"/>
    <p:sldId id="374" r:id="rId13"/>
    <p:sldId id="375" r:id="rId14"/>
    <p:sldId id="378" r:id="rId15"/>
    <p:sldId id="377" r:id="rId16"/>
    <p:sldId id="381" r:id="rId17"/>
    <p:sldId id="382" r:id="rId18"/>
    <p:sldId id="364" r:id="rId19"/>
  </p:sldIdLst>
  <p:sldSz cx="12192000" cy="6858000"/>
  <p:notesSz cx="6865938" cy="9998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515B8"/>
    <a:srgbClr val="FF0066"/>
    <a:srgbClr val="0066FF"/>
    <a:srgbClr val="FF0000"/>
    <a:srgbClr val="CC66FF"/>
    <a:srgbClr val="F1F61A"/>
    <a:srgbClr val="DCE109"/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D461A-6A68-406A-8625-4A7790DFCF26}" type="datetimeFigureOut">
              <a:rPr lang="ko-KR" altLang="en-US" smtClean="0"/>
              <a:t>2024-10-22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7CABE-CB53-4F63-9208-4E471801C4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91849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988" cy="500464"/>
          </a:xfrm>
          <a:prstGeom prst="rect">
            <a:avLst/>
          </a:prstGeom>
        </p:spPr>
        <p:txBody>
          <a:bodyPr vert="horz" lIns="92199" tIns="46099" rIns="92199" bIns="4609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347" y="0"/>
            <a:ext cx="2975988" cy="500464"/>
          </a:xfrm>
          <a:prstGeom prst="rect">
            <a:avLst/>
          </a:prstGeom>
        </p:spPr>
        <p:txBody>
          <a:bodyPr vert="horz" lIns="92199" tIns="46099" rIns="92199" bIns="46099" rtlCol="0"/>
          <a:lstStyle>
            <a:lvl1pPr algn="r">
              <a:defRPr sz="1200"/>
            </a:lvl1pPr>
          </a:lstStyle>
          <a:p>
            <a:fld id="{8AE0C4A8-2D74-422D-9A3B-B543880771FD}" type="datetimeFigureOut">
              <a:rPr lang="ko-KR" altLang="en-US" smtClean="0"/>
              <a:t>2024-10-22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50950"/>
            <a:ext cx="5995988" cy="33734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99" tIns="46099" rIns="92199" bIns="4609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274" y="4811165"/>
            <a:ext cx="5493392" cy="3936552"/>
          </a:xfrm>
          <a:prstGeom prst="rect">
            <a:avLst/>
          </a:prstGeom>
        </p:spPr>
        <p:txBody>
          <a:bodyPr vert="horz" lIns="92199" tIns="46099" rIns="92199" bIns="46099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7611"/>
            <a:ext cx="2975988" cy="500464"/>
          </a:xfrm>
          <a:prstGeom prst="rect">
            <a:avLst/>
          </a:prstGeom>
        </p:spPr>
        <p:txBody>
          <a:bodyPr vert="horz" lIns="92199" tIns="46099" rIns="92199" bIns="4609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347" y="9497611"/>
            <a:ext cx="2975988" cy="500464"/>
          </a:xfrm>
          <a:prstGeom prst="rect">
            <a:avLst/>
          </a:prstGeom>
        </p:spPr>
        <p:txBody>
          <a:bodyPr vert="horz" lIns="92199" tIns="46099" rIns="92199" bIns="46099" rtlCol="0" anchor="b"/>
          <a:lstStyle>
            <a:lvl1pPr algn="r">
              <a:defRPr sz="1200"/>
            </a:lvl1pPr>
          </a:lstStyle>
          <a:p>
            <a:fld id="{2B80E69F-9E1B-46A5-9F9C-31306F700D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002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593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703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392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467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597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99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233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615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180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7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260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963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812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508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374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12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273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3111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2940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4391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5298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2450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0224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02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8797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5014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5956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9971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9718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8672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9623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9287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123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95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153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25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dGHDdj1Ng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lda.co.kr/" TargetMode="External"/><Relationship Id="rId2" Type="http://schemas.openxmlformats.org/officeDocument/2006/relationships/hyperlink" Target="https://openai.com/chatgpt" TargetMode="External"/><Relationship Id="rId1" Type="http://schemas.openxmlformats.org/officeDocument/2006/relationships/slideLayout" Target="../slideLayouts/slideLayout28.xml"/><Relationship Id="rId4" Type="http://schemas.openxmlformats.org/officeDocument/2006/relationships/hyperlink" Target="https://wrtn.ai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04851" y="4134590"/>
            <a:ext cx="8578734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latin typeface="잘풀리는오늘OTF Medium" panose="02020503020101020101" pitchFamily="18" charset="-127"/>
                <a:ea typeface="잘풀리는오늘OTF Medium" panose="02020503020101020101" pitchFamily="18" charset="-127"/>
              </a:rPr>
              <a:t>평생교육분과 포럼</a:t>
            </a:r>
            <a:endParaRPr lang="ko-KR" altLang="en-US" sz="2800" b="1" dirty="0">
              <a:latin typeface="잘풀리는오늘OTF Medium" panose="02020503020101020101" pitchFamily="18" charset="-127"/>
              <a:ea typeface="잘풀리는오늘OTF Medium" panose="02020503020101020101" pitchFamily="18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2CBEC2AA-13C8-48F7-A660-68845536AC75}"/>
              </a:ext>
            </a:extLst>
          </p:cNvPr>
          <p:cNvSpPr/>
          <p:nvPr/>
        </p:nvSpPr>
        <p:spPr>
          <a:xfrm>
            <a:off x="714896" y="1177913"/>
            <a:ext cx="10465722" cy="1289304"/>
          </a:xfrm>
          <a:prstGeom prst="roundRect">
            <a:avLst/>
          </a:prstGeom>
          <a:solidFill>
            <a:srgbClr val="92D05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b="1" dirty="0" smtClean="0">
                <a:solidFill>
                  <a:srgbClr val="FF0000"/>
                </a:solidFill>
                <a:latin typeface="새굴림" panose="02030600000101010101" pitchFamily="18" charset="-127"/>
                <a:ea typeface="새굴림" panose="02030600000101010101" pitchFamily="18" charset="-127"/>
              </a:rPr>
              <a:t>2024</a:t>
            </a:r>
            <a:r>
              <a:rPr lang="en-US" altLang="ko-KR" sz="4800" b="1" dirty="0" smtClean="0">
                <a:solidFill>
                  <a:schemeClr val="tx1"/>
                </a:solidFill>
                <a:latin typeface="새굴림" panose="02030600000101010101" pitchFamily="18" charset="-127"/>
                <a:ea typeface="새굴림" panose="02030600000101010101" pitchFamily="18" charset="-127"/>
              </a:rPr>
              <a:t> AI</a:t>
            </a:r>
            <a:r>
              <a:rPr lang="ko-KR" altLang="en-US" sz="4800" b="1" dirty="0" smtClean="0">
                <a:solidFill>
                  <a:schemeClr val="tx1"/>
                </a:solidFill>
                <a:latin typeface="새굴림" panose="02030600000101010101" pitchFamily="18" charset="-127"/>
                <a:ea typeface="새굴림" panose="02030600000101010101" pitchFamily="18" charset="-127"/>
              </a:rPr>
              <a:t>윤리와 </a:t>
            </a:r>
            <a:r>
              <a:rPr lang="ko-KR" altLang="en-US" sz="4800" b="1" dirty="0" smtClean="0">
                <a:solidFill>
                  <a:schemeClr val="tx1"/>
                </a:solidFill>
                <a:latin typeface="새굴림" panose="02030600000101010101" pitchFamily="18" charset="-127"/>
                <a:ea typeface="새굴림" panose="02030600000101010101" pitchFamily="18" charset="-127"/>
              </a:rPr>
              <a:t>연구에서</a:t>
            </a:r>
            <a:r>
              <a:rPr lang="ko-KR" altLang="en-US" sz="4800" b="1" dirty="0" smtClean="0">
                <a:solidFill>
                  <a:schemeClr val="tx1"/>
                </a:solidFill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4800" b="1" dirty="0" smtClean="0">
                <a:solidFill>
                  <a:schemeClr val="tx1"/>
                </a:solidFill>
                <a:latin typeface="새굴림" panose="02030600000101010101" pitchFamily="18" charset="-127"/>
                <a:ea typeface="새굴림" panose="02030600000101010101" pitchFamily="18" charset="-127"/>
              </a:rPr>
              <a:t>활용법</a:t>
            </a:r>
            <a:endParaRPr lang="ko-KR" altLang="en-US" sz="4800" b="1" dirty="0">
              <a:solidFill>
                <a:schemeClr val="tx1"/>
              </a:solidFill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D8E6B0-5BFE-4441-B26D-225EDABB34A0}"/>
              </a:ext>
            </a:extLst>
          </p:cNvPr>
          <p:cNvSpPr txBox="1"/>
          <p:nvPr/>
        </p:nvSpPr>
        <p:spPr>
          <a:xfrm>
            <a:off x="4284610" y="3066437"/>
            <a:ext cx="239787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latin typeface="잘풀리는오늘OTF Medium" panose="02020503020101020101" pitchFamily="18" charset="-127"/>
                <a:ea typeface="잘풀리는오늘OTF Medium" panose="02020503020101020101" pitchFamily="18" charset="-127"/>
              </a:rPr>
              <a:t>2024. </a:t>
            </a:r>
            <a:r>
              <a:rPr lang="en-US" altLang="ko-KR" sz="2000" b="1" dirty="0" smtClean="0">
                <a:latin typeface="잘풀리는오늘OTF Medium" panose="02020503020101020101" pitchFamily="18" charset="-127"/>
                <a:ea typeface="잘풀리는오늘OTF Medium" panose="02020503020101020101" pitchFamily="18" charset="-127"/>
              </a:rPr>
              <a:t>10.</a:t>
            </a:r>
            <a:endParaRPr lang="ko-KR" altLang="en-US" sz="2000" b="1" dirty="0">
              <a:latin typeface="잘풀리는오늘OTF Medium" panose="02020503020101020101" pitchFamily="18" charset="-127"/>
              <a:ea typeface="잘풀리는오늘OTF Medium" panose="02020503020101020101" pitchFamily="18" charset="-127"/>
            </a:endParaRPr>
          </a:p>
        </p:txBody>
      </p:sp>
      <p:sp>
        <p:nvSpPr>
          <p:cNvPr id="2" name="가로로 말린 두루마리 모양 1"/>
          <p:cNvSpPr/>
          <p:nvPr/>
        </p:nvSpPr>
        <p:spPr>
          <a:xfrm>
            <a:off x="6442364" y="4846320"/>
            <a:ext cx="4015047" cy="889462"/>
          </a:xfrm>
          <a:prstGeom prst="horizontalScrol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0000FF"/>
                </a:solidFill>
              </a:rPr>
              <a:t>서원대 교육학과 김종두</a:t>
            </a:r>
            <a:endParaRPr lang="ko-KR" alt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1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24328" y="170011"/>
            <a:ext cx="1700400" cy="568898"/>
          </a:xfrm>
        </p:spPr>
        <p:txBody>
          <a:bodyPr>
            <a:normAutofit/>
          </a:bodyPr>
          <a:lstStyle/>
          <a:p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차 </a:t>
            </a:r>
            <a:r>
              <a:rPr lang="ko-KR" altLang="en-US" sz="3200" b="1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례</a:t>
            </a:r>
            <a:endParaRPr lang="ko-KR" altLang="en-US" sz="32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980332" y="1098979"/>
            <a:ext cx="9748926" cy="4660042"/>
          </a:xfrm>
        </p:spPr>
        <p:txBody>
          <a:bodyPr>
            <a:normAutofit/>
          </a:bodyPr>
          <a:lstStyle/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en-US" altLang="ko-KR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AI </a:t>
            </a:r>
            <a:r>
              <a:rPr lang="ko-KR" altLang="en-US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윤리</a:t>
            </a:r>
            <a:r>
              <a:rPr lang="en-US" altLang="ko-KR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ko-KR" altLang="en-US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국내 </a:t>
            </a:r>
            <a:r>
              <a:rPr lang="ko-KR" altLang="en-US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연구윤리 위반 사례</a:t>
            </a:r>
            <a:endParaRPr lang="en-US" altLang="ko-KR" b="1" dirty="0" smtClean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ko-KR" altLang="en-US" b="1" dirty="0" err="1" smtClean="0">
                <a:latin typeface="새굴림" panose="02030600000101010101" pitchFamily="18" charset="-127"/>
                <a:ea typeface="새굴림" panose="02030600000101010101" pitchFamily="18" charset="-127"/>
              </a:rPr>
              <a:t>생성형</a:t>
            </a:r>
            <a:r>
              <a:rPr lang="ko-KR" altLang="en-US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 인공지능</a:t>
            </a:r>
            <a:r>
              <a:rPr lang="en-US" altLang="ko-KR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(AI)</a:t>
            </a:r>
            <a:r>
              <a:rPr lang="ko-KR" altLang="en-US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 활용법</a:t>
            </a:r>
            <a:endParaRPr lang="en-US" altLang="ko-KR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ko-KR" altLang="en-US" b="1" dirty="0">
                <a:latin typeface="새굴림" panose="02030600000101010101" pitchFamily="18" charset="-127"/>
                <a:ea typeface="새굴림" panose="02030600000101010101" pitchFamily="18" charset="-127"/>
              </a:rPr>
              <a:t>결론</a:t>
            </a:r>
            <a:endParaRPr lang="en-US" altLang="ko-KR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406400" y="738909"/>
            <a:ext cx="11499273" cy="923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 flipV="1">
            <a:off x="517237" y="6354618"/>
            <a:ext cx="11388436" cy="41563"/>
          </a:xfrm>
          <a:prstGeom prst="line">
            <a:avLst/>
          </a:prstGeom>
          <a:ln w="1047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2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93819" y="2795768"/>
            <a:ext cx="8989018" cy="568898"/>
          </a:xfrm>
        </p:spPr>
        <p:txBody>
          <a:bodyPr>
            <a:noAutofit/>
          </a:bodyPr>
          <a:lstStyle/>
          <a:p>
            <a:pPr algn="r"/>
            <a:r>
              <a:rPr lang="en-US" altLang="ko-KR" sz="40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AI(</a:t>
            </a:r>
            <a:r>
              <a:rPr lang="en-US" altLang="ko-KR" sz="4000" dirty="0"/>
              <a:t>Artificial</a:t>
            </a:r>
            <a:r>
              <a:rPr lang="ko-KR" altLang="en-US" sz="4000" dirty="0"/>
              <a:t> </a:t>
            </a:r>
            <a:r>
              <a:rPr lang="en-US" altLang="ko-KR" sz="4000" dirty="0" smtClean="0"/>
              <a:t>Intelligence)</a:t>
            </a:r>
            <a:r>
              <a:rPr lang="en-US" altLang="ko-KR" sz="40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40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윤리</a:t>
            </a:r>
            <a:r>
              <a:rPr lang="en-US" altLang="ko-KR" sz="40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endParaRPr lang="ko-KR" altLang="en-US" sz="40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FC006463-99F2-4339-9D23-C38F56234F9E}"/>
              </a:ext>
            </a:extLst>
          </p:cNvPr>
          <p:cNvCxnSpPr>
            <a:cxnSpLocks/>
          </p:cNvCxnSpPr>
          <p:nvPr/>
        </p:nvCxnSpPr>
        <p:spPr>
          <a:xfrm>
            <a:off x="415544" y="3511633"/>
            <a:ext cx="11499273" cy="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814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83C5E92B-1E4D-8A9D-922B-37BF03C2E83E}"/>
              </a:ext>
            </a:extLst>
          </p:cNvPr>
          <p:cNvSpPr txBox="1">
            <a:spLocks/>
          </p:cNvSpPr>
          <p:nvPr/>
        </p:nvSpPr>
        <p:spPr>
          <a:xfrm>
            <a:off x="539684" y="158866"/>
            <a:ext cx="4847128" cy="1041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atinLnBrk="0"/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생성형 인공지능</a:t>
            </a:r>
            <a:r>
              <a:rPr lang="en-US" altLang="ko-KR" sz="3600" b="1" dirty="0">
                <a:solidFill>
                  <a:schemeClr val="bg2">
                    <a:lumMod val="25000"/>
                  </a:schemeClr>
                </a:solidFill>
              </a:rPr>
              <a:t>(AI)</a:t>
            </a:r>
            <a:endParaRPr lang="ko-KR" altLang="en-US" sz="3600" b="1" dirty="0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5DAC5B2-8C64-E32E-C3D2-B91C57EA32FB}"/>
              </a:ext>
            </a:extLst>
          </p:cNvPr>
          <p:cNvGrpSpPr/>
          <p:nvPr/>
        </p:nvGrpSpPr>
        <p:grpSpPr>
          <a:xfrm>
            <a:off x="585538" y="1297321"/>
            <a:ext cx="11757182" cy="1803179"/>
            <a:chOff x="539683" y="5263310"/>
            <a:chExt cx="11757182" cy="1803179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A81812F-A5B2-BB48-C2D3-F7886A112C0C}"/>
                </a:ext>
              </a:extLst>
            </p:cNvPr>
            <p:cNvSpPr/>
            <p:nvPr/>
          </p:nvSpPr>
          <p:spPr>
            <a:xfrm>
              <a:off x="539683" y="5263310"/>
              <a:ext cx="7968258" cy="47134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base" latinLnBrk="0">
                <a:lnSpc>
                  <a:spcPct val="90000"/>
                </a:lnSpc>
                <a:spcAft>
                  <a:spcPts val="600"/>
                </a:spcAft>
              </a:pPr>
              <a:r>
                <a:rPr lang="ko-KR" altLang="en-US" sz="2000" dirty="0"/>
                <a:t>생성형 인공지능</a:t>
              </a:r>
              <a:r>
                <a:rPr lang="en-US" altLang="ko-KR" sz="2000" dirty="0"/>
                <a:t>(Generative </a:t>
              </a:r>
              <a:r>
                <a:rPr lang="en-US" altLang="ko-KR" sz="2000" dirty="0" smtClean="0"/>
                <a:t>Artificial</a:t>
              </a:r>
              <a:r>
                <a:rPr lang="ko-KR" altLang="en-US" sz="2000" dirty="0" smtClean="0"/>
                <a:t> </a:t>
              </a:r>
              <a:r>
                <a:rPr lang="en-US" altLang="ko-KR" sz="2000" dirty="0" smtClean="0"/>
                <a:t>Intelligence)</a:t>
              </a:r>
              <a:endParaRPr lang="en-US" altLang="ko-KR" sz="20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F84DCE0-775B-3CBB-102F-0489A66F732B}"/>
                </a:ext>
              </a:extLst>
            </p:cNvPr>
            <p:cNvSpPr txBox="1"/>
            <p:nvPr/>
          </p:nvSpPr>
          <p:spPr>
            <a:xfrm>
              <a:off x="644549" y="5766133"/>
              <a:ext cx="11652316" cy="1300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 latinLnBrk="0">
                <a:lnSpc>
                  <a:spcPct val="90000"/>
                </a:lnSpc>
                <a:spcAft>
                  <a:spcPts val="600"/>
                </a:spcAft>
              </a:pPr>
              <a:r>
                <a:rPr lang="ko-KR" altLang="en-US" b="1" dirty="0"/>
                <a:t>○ </a:t>
              </a:r>
              <a:r>
                <a:rPr lang="ko-KR" altLang="en-US" dirty="0">
                  <a:highlight>
                    <a:srgbClr val="FFFFFF"/>
                  </a:highlight>
                </a:rPr>
                <a:t>학습한 데이터를 바탕으로 </a:t>
              </a:r>
              <a:r>
                <a:rPr lang="ko-KR" altLang="en-US" b="0" i="0" dirty="0">
                  <a:effectLst/>
                  <a:highlight>
                    <a:srgbClr val="FFFFFF"/>
                  </a:highlight>
                </a:rPr>
                <a:t>새로운 콘텐츠나 데이터를 생성해내</a:t>
              </a:r>
              <a:r>
                <a:rPr lang="ko-KR" altLang="en-US" dirty="0">
                  <a:highlight>
                    <a:srgbClr val="FFFFFF"/>
                  </a:highlight>
                </a:rPr>
                <a:t>는 인공지능</a:t>
              </a:r>
              <a:endParaRPr lang="en-US" altLang="ko-KR" dirty="0">
                <a:highlight>
                  <a:srgbClr val="FFFFFF"/>
                </a:highlight>
              </a:endParaRPr>
            </a:p>
            <a:p>
              <a:pPr fontAlgn="base" latinLnBrk="0">
                <a:lnSpc>
                  <a:spcPct val="90000"/>
                </a:lnSpc>
                <a:spcAft>
                  <a:spcPts val="600"/>
                </a:spcAft>
              </a:pPr>
              <a:endParaRPr lang="en-US" altLang="ko-KR" sz="400" dirty="0">
                <a:highlight>
                  <a:srgbClr val="FFFFFF"/>
                </a:highlight>
              </a:endParaRPr>
            </a:p>
            <a:p>
              <a:pPr fontAlgn="base" latinLnBrk="0">
                <a:lnSpc>
                  <a:spcPct val="90000"/>
                </a:lnSpc>
                <a:spcAft>
                  <a:spcPts val="600"/>
                </a:spcAft>
              </a:pPr>
              <a:r>
                <a:rPr lang="ko-KR" altLang="en-US" b="1" dirty="0"/>
                <a:t>○ </a:t>
              </a:r>
              <a:r>
                <a:rPr lang="ko-KR" altLang="en-US" b="0" i="0" dirty="0">
                  <a:effectLst/>
                  <a:highlight>
                    <a:srgbClr val="FFFFFF"/>
                  </a:highlight>
                </a:rPr>
                <a:t>글</a:t>
              </a:r>
              <a:r>
                <a:rPr lang="en-US" altLang="ko-KR" b="0" i="0" dirty="0">
                  <a:effectLst/>
                  <a:highlight>
                    <a:srgbClr val="FFFFFF"/>
                  </a:highlight>
                </a:rPr>
                <a:t>,</a:t>
              </a:r>
              <a:r>
                <a:rPr lang="ko-KR" altLang="en-US" b="0" i="0" dirty="0">
                  <a:effectLst/>
                  <a:highlight>
                    <a:srgbClr val="FFFFFF"/>
                  </a:highlight>
                </a:rPr>
                <a:t> 그림</a:t>
              </a:r>
              <a:r>
                <a:rPr lang="en-US" altLang="ko-KR" b="0" i="0" dirty="0">
                  <a:effectLst/>
                  <a:highlight>
                    <a:srgbClr val="FFFFFF"/>
                  </a:highlight>
                </a:rPr>
                <a:t>, </a:t>
              </a:r>
              <a:r>
                <a:rPr lang="ko-KR" altLang="en-US" b="0" i="0" dirty="0">
                  <a:effectLst/>
                  <a:highlight>
                    <a:srgbClr val="FFFFFF"/>
                  </a:highlight>
                </a:rPr>
                <a:t>영상</a:t>
              </a:r>
              <a:r>
                <a:rPr lang="en-US" altLang="ko-KR" b="0" i="0" dirty="0">
                  <a:effectLst/>
                  <a:highlight>
                    <a:srgbClr val="FFFFFF"/>
                  </a:highlight>
                </a:rPr>
                <a:t>, </a:t>
              </a:r>
              <a:r>
                <a:rPr lang="ko-KR" altLang="en-US" b="0" i="0" dirty="0">
                  <a:effectLst/>
                  <a:highlight>
                    <a:srgbClr val="FFFFFF"/>
                  </a:highlight>
                </a:rPr>
                <a:t>음성 등 다양한 형태의 창작물을 만들어 냄 </a:t>
              </a:r>
              <a:endParaRPr lang="en-US" altLang="ko-KR" b="0" i="0" dirty="0">
                <a:effectLst/>
                <a:highlight>
                  <a:srgbClr val="FFFFFF"/>
                </a:highlight>
              </a:endParaRPr>
            </a:p>
            <a:p>
              <a:pPr fontAlgn="base" latinLnBrk="0">
                <a:lnSpc>
                  <a:spcPct val="90000"/>
                </a:lnSpc>
                <a:spcAft>
                  <a:spcPts val="600"/>
                </a:spcAft>
              </a:pPr>
              <a:endParaRPr lang="en-US" altLang="ko-KR" sz="400" b="0" i="0" dirty="0">
                <a:effectLst/>
                <a:highlight>
                  <a:srgbClr val="FFFFFF"/>
                </a:highlight>
              </a:endParaRPr>
            </a:p>
            <a:p>
              <a:pPr fontAlgn="base" latinLnBrk="0">
                <a:lnSpc>
                  <a:spcPct val="90000"/>
                </a:lnSpc>
                <a:spcAft>
                  <a:spcPts val="600"/>
                </a:spcAft>
              </a:pPr>
              <a:r>
                <a:rPr lang="ko-KR" altLang="en-US" b="1" dirty="0"/>
                <a:t>○ </a:t>
              </a:r>
              <a:r>
                <a:rPr lang="ko-KR" altLang="en-US" b="0" i="0" dirty="0">
                  <a:effectLst/>
                  <a:highlight>
                    <a:srgbClr val="FFFFFF"/>
                  </a:highlight>
                </a:rPr>
                <a:t>단순한 질의응답부터 번역</a:t>
              </a:r>
              <a:r>
                <a:rPr lang="en-US" altLang="ko-KR" b="0" i="0" dirty="0">
                  <a:effectLst/>
                  <a:highlight>
                    <a:srgbClr val="FFFFFF"/>
                  </a:highlight>
                </a:rPr>
                <a:t>, </a:t>
              </a:r>
              <a:r>
                <a:rPr lang="ko-KR" altLang="en-US" b="0" i="0" dirty="0">
                  <a:effectLst/>
                  <a:highlight>
                    <a:srgbClr val="FFFFFF"/>
                  </a:highlight>
                </a:rPr>
                <a:t>프로그래밍</a:t>
              </a:r>
              <a:r>
                <a:rPr lang="en-US" altLang="ko-KR" b="0" i="0" dirty="0">
                  <a:effectLst/>
                  <a:highlight>
                    <a:srgbClr val="FFFFFF"/>
                  </a:highlight>
                </a:rPr>
                <a:t>, </a:t>
              </a:r>
              <a:r>
                <a:rPr lang="ko-KR" altLang="en-US" b="0" i="0" dirty="0">
                  <a:effectLst/>
                  <a:highlight>
                    <a:srgbClr val="FFFFFF"/>
                  </a:highlight>
                </a:rPr>
                <a:t>논문</a:t>
              </a:r>
              <a:r>
                <a:rPr lang="en-US" altLang="ko-KR" b="0" i="0" dirty="0">
                  <a:effectLst/>
                  <a:highlight>
                    <a:srgbClr val="FFFFFF"/>
                  </a:highlight>
                </a:rPr>
                <a:t>, </a:t>
              </a:r>
              <a:r>
                <a:rPr lang="ko-KR" altLang="en-US" b="0" i="0" dirty="0">
                  <a:effectLst/>
                  <a:highlight>
                    <a:srgbClr val="FFFFFF"/>
                  </a:highlight>
                </a:rPr>
                <a:t>광고 문구</a:t>
              </a:r>
              <a:r>
                <a:rPr lang="en-US" altLang="ko-KR" b="0" i="0" dirty="0">
                  <a:effectLst/>
                  <a:highlight>
                    <a:srgbClr val="FFFFFF"/>
                  </a:highlight>
                </a:rPr>
                <a:t>, </a:t>
              </a:r>
              <a:r>
                <a:rPr lang="ko-KR" altLang="en-US" b="0" i="0" dirty="0">
                  <a:effectLst/>
                  <a:highlight>
                    <a:srgbClr val="FFFFFF"/>
                  </a:highlight>
                </a:rPr>
                <a:t>노래 가사</a:t>
              </a:r>
              <a:r>
                <a:rPr lang="en-US" altLang="ko-KR" dirty="0">
                  <a:highlight>
                    <a:srgbClr val="FFFFFF"/>
                  </a:highlight>
                </a:rPr>
                <a:t> </a:t>
              </a:r>
              <a:r>
                <a:rPr lang="ko-KR" altLang="en-US" dirty="0">
                  <a:highlight>
                    <a:srgbClr val="FFFFFF"/>
                  </a:highlight>
                </a:rPr>
                <a:t>등의 콘텐츠 제작까지 가능</a:t>
              </a:r>
              <a:endParaRPr lang="en-US" altLang="ko-KR" dirty="0">
                <a:highlight>
                  <a:srgbClr val="FFFFFF"/>
                </a:highlight>
              </a:endParaRPr>
            </a:p>
          </p:txBody>
        </p:sp>
      </p:grp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D682B24-DA03-C2BB-E876-68BF55EBE838}"/>
              </a:ext>
            </a:extLst>
          </p:cNvPr>
          <p:cNvSpPr/>
          <p:nvPr/>
        </p:nvSpPr>
        <p:spPr>
          <a:xfrm>
            <a:off x="585538" y="1664037"/>
            <a:ext cx="10424063" cy="1435459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C720F3A3-0639-D242-888A-29ECB514A1E5}"/>
              </a:ext>
            </a:extLst>
          </p:cNvPr>
          <p:cNvSpPr/>
          <p:nvPr/>
        </p:nvSpPr>
        <p:spPr>
          <a:xfrm>
            <a:off x="664930" y="3429000"/>
            <a:ext cx="5842423" cy="46318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fontAlgn="base" latinLnBrk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000" dirty="0"/>
              <a:t>생성형 인공지능</a:t>
            </a:r>
            <a:r>
              <a:rPr lang="en-US" altLang="ko-KR" sz="2000" dirty="0"/>
              <a:t>(Generative AI)</a:t>
            </a:r>
            <a:r>
              <a:rPr lang="ko-KR" altLang="en-US" sz="2000" dirty="0"/>
              <a:t>의 특징 과 분류</a:t>
            </a:r>
            <a:endParaRPr lang="en-US" altLang="ko-KR" sz="2000" dirty="0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7C619F5-58E4-EFAD-0082-981E1A6DA16F}"/>
              </a:ext>
            </a:extLst>
          </p:cNvPr>
          <p:cNvGrpSpPr/>
          <p:nvPr/>
        </p:nvGrpSpPr>
        <p:grpSpPr>
          <a:xfrm>
            <a:off x="664930" y="4249415"/>
            <a:ext cx="10344671" cy="1851746"/>
            <a:chOff x="664930" y="4249415"/>
            <a:chExt cx="10344671" cy="1851746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7C81022D-0E6D-665E-2D0E-47CC3FD9DBF5}"/>
                </a:ext>
              </a:extLst>
            </p:cNvPr>
            <p:cNvSpPr/>
            <p:nvPr/>
          </p:nvSpPr>
          <p:spPr>
            <a:xfrm>
              <a:off x="664930" y="4598945"/>
              <a:ext cx="2414935" cy="1069767"/>
            </a:xfrm>
            <a:prstGeom prst="round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algn="ctr" fontAlgn="base" latinLnBrk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ko-KR" altLang="en-US" sz="2000" dirty="0">
                  <a:solidFill>
                    <a:schemeClr val="tx1"/>
                  </a:solidFill>
                </a:rPr>
                <a:t>생성형 인공지능</a:t>
              </a:r>
              <a:endParaRPr lang="en-US" altLang="ko-KR" sz="2000" dirty="0">
                <a:solidFill>
                  <a:schemeClr val="tx1"/>
                </a:solidFill>
              </a:endParaRPr>
            </a:p>
            <a:p>
              <a:pPr marR="0" algn="ctr" fontAlgn="base" latinLnBrk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ko-KR" sz="2000" dirty="0">
                  <a:solidFill>
                    <a:schemeClr val="tx1"/>
                  </a:solidFill>
                </a:rPr>
                <a:t>(Generative AI)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23121B2E-FBBF-0215-E02D-38ADE2B5868F}"/>
                </a:ext>
              </a:extLst>
            </p:cNvPr>
            <p:cNvSpPr/>
            <p:nvPr/>
          </p:nvSpPr>
          <p:spPr>
            <a:xfrm>
              <a:off x="3470457" y="4249415"/>
              <a:ext cx="3036895" cy="760293"/>
            </a:xfrm>
            <a:prstGeom prst="round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algn="ctr" fontAlgn="base" latinLnBrk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ko-KR" altLang="en-US" dirty="0">
                  <a:solidFill>
                    <a:schemeClr val="tx1"/>
                  </a:solidFill>
                </a:rPr>
                <a:t>대규모 언어 모델</a:t>
              </a:r>
              <a:endParaRPr lang="en-US" altLang="ko-KR" dirty="0">
                <a:solidFill>
                  <a:schemeClr val="tx1"/>
                </a:solidFill>
              </a:endParaRPr>
            </a:p>
            <a:p>
              <a:pPr marR="0" algn="ctr" fontAlgn="base" latinLnBrk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ko-KR" dirty="0">
                  <a:solidFill>
                    <a:schemeClr val="tx1"/>
                  </a:solidFill>
                </a:rPr>
                <a:t>(Large Language Model)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5835E518-ADB9-D9C5-A7FE-0361930DE3FC}"/>
                </a:ext>
              </a:extLst>
            </p:cNvPr>
            <p:cNvSpPr/>
            <p:nvPr/>
          </p:nvSpPr>
          <p:spPr>
            <a:xfrm>
              <a:off x="3479510" y="5309477"/>
              <a:ext cx="3060323" cy="791684"/>
            </a:xfrm>
            <a:prstGeom prst="roundRect">
              <a:avLst/>
            </a:prstGeom>
            <a:noFill/>
            <a:ln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algn="ctr" fontAlgn="base" latinLnBrk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ko-KR" altLang="en-US" dirty="0">
                  <a:solidFill>
                    <a:schemeClr val="tx1"/>
                  </a:solidFill>
                </a:rPr>
                <a:t>이미지 생성 모델</a:t>
              </a:r>
              <a:endParaRPr lang="en-US" altLang="ko-KR" dirty="0">
                <a:solidFill>
                  <a:schemeClr val="tx1"/>
                </a:solidFill>
              </a:endParaRPr>
            </a:p>
            <a:p>
              <a:pPr marR="0" algn="ctr" fontAlgn="base" latinLnBrk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ko-KR" dirty="0">
                  <a:solidFill>
                    <a:schemeClr val="tx1"/>
                  </a:solidFill>
                </a:rPr>
                <a:t>(Image-Generation Model)</a:t>
              </a: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9B5D2223-DE2A-BDA9-3C14-B06DD0A83CD7}"/>
                </a:ext>
              </a:extLst>
            </p:cNvPr>
            <p:cNvSpPr/>
            <p:nvPr/>
          </p:nvSpPr>
          <p:spPr>
            <a:xfrm>
              <a:off x="6701036" y="4249415"/>
              <a:ext cx="4308565" cy="760293"/>
            </a:xfrm>
            <a:prstGeom prst="round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algn="ctr" fontAlgn="base" latinLnBrk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ko-KR" altLang="en-US" dirty="0">
                  <a:solidFill>
                    <a:schemeClr val="tx1"/>
                  </a:solidFill>
                </a:rPr>
                <a:t>텍스트 다음의 말을 추측하는 기술을 학습해서 자연스러운 대화를 이끌어 감</a:t>
              </a:r>
              <a:endParaRPr lang="en-US" altLang="ko-KR" dirty="0">
                <a:solidFill>
                  <a:schemeClr val="tx1"/>
                </a:solidFill>
              </a:endParaRP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22BEFEB5-9BCD-FD94-D33F-B07BD22E962F}"/>
                </a:ext>
              </a:extLst>
            </p:cNvPr>
            <p:cNvSpPr/>
            <p:nvPr/>
          </p:nvSpPr>
          <p:spPr>
            <a:xfrm>
              <a:off x="6701036" y="5320361"/>
              <a:ext cx="4308565" cy="760293"/>
            </a:xfrm>
            <a:prstGeom prst="roundRect">
              <a:avLst/>
            </a:prstGeom>
            <a:noFill/>
            <a:ln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algn="ctr" fontAlgn="base" latinLnBrk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ko-KR" altLang="en-US" dirty="0">
                  <a:solidFill>
                    <a:schemeClr val="tx1"/>
                  </a:solidFill>
                </a:rPr>
                <a:t>특정 키워드를 중심으로 이미지를 만들어 냄</a:t>
              </a:r>
              <a:endParaRPr lang="en-US" altLang="ko-KR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E0E73B11-6656-51F8-7B41-ECD7474A515F}"/>
                </a:ext>
              </a:extLst>
            </p:cNvPr>
            <p:cNvCxnSpPr>
              <a:stCxn id="9" idx="3"/>
              <a:endCxn id="11" idx="1"/>
            </p:cNvCxnSpPr>
            <p:nvPr/>
          </p:nvCxnSpPr>
          <p:spPr>
            <a:xfrm flipV="1">
              <a:off x="3079865" y="4629562"/>
              <a:ext cx="390592" cy="504267"/>
            </a:xfrm>
            <a:prstGeom prst="bentConnector3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연결선: 꺾임 23">
              <a:extLst>
                <a:ext uri="{FF2B5EF4-FFF2-40B4-BE49-F238E27FC236}">
                  <a16:creationId xmlns:a16="http://schemas.microsoft.com/office/drawing/2014/main" id="{D7811982-AD86-9A80-1708-BC7FD0A64FC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092649" y="5318458"/>
              <a:ext cx="571490" cy="202232"/>
            </a:xfrm>
            <a:prstGeom prst="bentConnector2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19AE30D4-E1C7-7824-67E7-4120AFDA0B6B}"/>
              </a:ext>
            </a:extLst>
          </p:cNvPr>
          <p:cNvSpPr txBox="1"/>
          <p:nvPr/>
        </p:nvSpPr>
        <p:spPr>
          <a:xfrm>
            <a:off x="7445133" y="6523344"/>
            <a:ext cx="466538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dirty="0"/>
              <a:t>[</a:t>
            </a:r>
            <a:r>
              <a:rPr lang="ko-KR" altLang="en-US" sz="1100" dirty="0"/>
              <a:t>출처</a:t>
            </a:r>
            <a:r>
              <a:rPr lang="en-US" altLang="ko-KR" sz="1100" dirty="0"/>
              <a:t>] </a:t>
            </a:r>
            <a:r>
              <a:rPr lang="ko-KR" altLang="en-US" sz="1100" dirty="0"/>
              <a:t>디지털윤리 콘텐츠</a:t>
            </a:r>
            <a:r>
              <a:rPr lang="en-US" altLang="ko-KR" sz="1100" dirty="0"/>
              <a:t>, </a:t>
            </a:r>
            <a:r>
              <a:rPr lang="ko-KR" altLang="en-US" sz="1100" dirty="0"/>
              <a:t>초등-짧게 끝내는 생성형 </a:t>
            </a:r>
            <a:r>
              <a:rPr lang="ko-KR" altLang="en-US" sz="1100" dirty="0" err="1"/>
              <a:t>AI윤리</a:t>
            </a:r>
            <a:r>
              <a:rPr lang="ko-KR" altLang="en-US" sz="1100" dirty="0"/>
              <a:t> 수업(지도서)</a:t>
            </a:r>
          </a:p>
        </p:txBody>
      </p:sp>
    </p:spTree>
    <p:extLst>
      <p:ext uri="{BB962C8B-B14F-4D97-AF65-F5344CB8AC3E}">
        <p14:creationId xmlns:p14="http://schemas.microsoft.com/office/powerpoint/2010/main" val="880500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92C44EF7-E301-E397-32FF-992D15C8DBA5}"/>
              </a:ext>
            </a:extLst>
          </p:cNvPr>
          <p:cNvSpPr/>
          <p:nvPr/>
        </p:nvSpPr>
        <p:spPr>
          <a:xfrm>
            <a:off x="500462" y="4919219"/>
            <a:ext cx="3122017" cy="4713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/>
              <a:t>Chat</a:t>
            </a:r>
            <a:r>
              <a:rPr lang="ko-KR" altLang="en-US" sz="2000" dirty="0"/>
              <a:t> </a:t>
            </a:r>
            <a:r>
              <a:rPr lang="en-US" altLang="ko-KR" sz="2000" dirty="0"/>
              <a:t>GPT</a:t>
            </a:r>
            <a:r>
              <a:rPr lang="ko-KR" altLang="en-US" sz="2000" dirty="0"/>
              <a:t>는 완벽할까</a:t>
            </a:r>
            <a:r>
              <a:rPr lang="en-US" altLang="ko-KR" sz="2000" dirty="0"/>
              <a:t>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601CEE-28C2-D53E-0A14-0D9B2D2D62E6}"/>
              </a:ext>
            </a:extLst>
          </p:cNvPr>
          <p:cNvSpPr txBox="1"/>
          <p:nvPr/>
        </p:nvSpPr>
        <p:spPr>
          <a:xfrm>
            <a:off x="400615" y="5604833"/>
            <a:ext cx="113907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endParaRPr lang="en-US" altLang="ko-KR" sz="8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Pretendard"/>
            </a:endParaRPr>
          </a:p>
          <a:p>
            <a:pPr algn="l" fontAlgn="base"/>
            <a:r>
              <a:rPr lang="ko-KR" altLang="en-US" dirty="0"/>
              <a:t>○ </a:t>
            </a:r>
            <a:r>
              <a:rPr lang="ko-KR" altLang="en-US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se-nanumgothic"/>
              </a:rPr>
              <a:t>인공지능 </a:t>
            </a:r>
            <a:r>
              <a:rPr lang="ko-KR" altLang="en-US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se-nanumgothic"/>
              </a:rPr>
              <a:t>챗봇의</a:t>
            </a:r>
            <a:r>
              <a:rPr lang="ko-KR" altLang="en-US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se-nanumgothic"/>
              </a:rPr>
              <a:t> </a:t>
            </a:r>
            <a:r>
              <a:rPr lang="en-US" altLang="ko-KR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se-nanumgothic"/>
              </a:rPr>
              <a:t>‘</a:t>
            </a:r>
            <a:r>
              <a:rPr lang="ko-KR" altLang="en-US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se-nanumgothic"/>
              </a:rPr>
              <a:t>환각</a:t>
            </a:r>
            <a:r>
              <a:rPr lang="en-US" altLang="ko-KR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se-nanumgothic"/>
              </a:rPr>
              <a:t>’</a:t>
            </a:r>
            <a:r>
              <a:rPr lang="ko-KR" alt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retendard"/>
              </a:rPr>
              <a:t> </a:t>
            </a:r>
            <a:r>
              <a:rPr lang="en-US" altLang="ko-KR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retendard"/>
              </a:rPr>
              <a:t>: </a:t>
            </a:r>
            <a:r>
              <a:rPr lang="ko-KR" alt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retendard"/>
              </a:rPr>
              <a:t>존재하지 않는 환각을 보는 것처럼 거짓 답변</a:t>
            </a:r>
            <a:r>
              <a:rPr lang="en-US" altLang="ko-KR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retendard"/>
              </a:rPr>
              <a:t>, </a:t>
            </a:r>
            <a:r>
              <a:rPr lang="ko-KR" alt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retendard"/>
              </a:rPr>
              <a:t>황당한 답변</a:t>
            </a:r>
            <a:r>
              <a:rPr lang="ko-KR" altLang="en-US" dirty="0">
                <a:solidFill>
                  <a:srgbClr val="000000"/>
                </a:solidFill>
                <a:highlight>
                  <a:srgbClr val="FFFFFF"/>
                </a:highlight>
                <a:latin typeface="Pretendard"/>
              </a:rPr>
              <a:t>을 내놓음</a:t>
            </a:r>
            <a:endParaRPr lang="en-US" altLang="ko-KR" dirty="0">
              <a:solidFill>
                <a:srgbClr val="000000"/>
              </a:solidFill>
              <a:highlight>
                <a:srgbClr val="FFFFFF"/>
              </a:highlight>
              <a:latin typeface="Pretendard"/>
            </a:endParaRPr>
          </a:p>
          <a:p>
            <a:pPr algn="l" fontAlgn="base"/>
            <a:endParaRPr lang="en-US" altLang="ko-KR" sz="800" dirty="0">
              <a:solidFill>
                <a:srgbClr val="000000"/>
              </a:solidFill>
              <a:highlight>
                <a:srgbClr val="FFFFFF"/>
              </a:highlight>
              <a:latin typeface="Pretendard"/>
            </a:endParaRPr>
          </a:p>
          <a:p>
            <a:pPr algn="l" fontAlgn="base"/>
            <a:r>
              <a:rPr lang="ko-KR" altLang="en-US" dirty="0"/>
              <a:t>○</a:t>
            </a:r>
            <a:r>
              <a:rPr lang="en-US" altLang="ko-KR" dirty="0">
                <a:solidFill>
                  <a:srgbClr val="000000"/>
                </a:solidFill>
                <a:highlight>
                  <a:srgbClr val="FFFFFF"/>
                </a:highlight>
                <a:latin typeface="Pretendard"/>
              </a:rPr>
              <a:t> </a:t>
            </a:r>
            <a:r>
              <a:rPr lang="ko-KR" altLang="en-US" dirty="0">
                <a:solidFill>
                  <a:srgbClr val="000000"/>
                </a:solidFill>
                <a:highlight>
                  <a:srgbClr val="FFFFFF"/>
                </a:highlight>
                <a:latin typeface="Pretendard"/>
              </a:rPr>
              <a:t>해당 질문의 답변에 확률적으로 제일 적절하다고 판단한 단어를 조합하여 설계되어 있기 때문임</a:t>
            </a:r>
            <a:endParaRPr lang="en-US" altLang="ko-KR" dirty="0">
              <a:solidFill>
                <a:srgbClr val="000000"/>
              </a:solidFill>
              <a:highlight>
                <a:srgbClr val="FFFFFF"/>
              </a:highlight>
              <a:latin typeface="Pretendard"/>
            </a:endParaRPr>
          </a:p>
          <a:p>
            <a:pPr algn="l" fontAlgn="base"/>
            <a:endParaRPr lang="en-US" altLang="ko-KR" sz="800" dirty="0">
              <a:solidFill>
                <a:srgbClr val="000000"/>
              </a:solidFill>
              <a:highlight>
                <a:srgbClr val="FFFFFF"/>
              </a:highlight>
              <a:latin typeface="Pretendard"/>
            </a:endParaRP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66F36C59-275F-EC8D-D27F-6A4C90A825C1}"/>
              </a:ext>
            </a:extLst>
          </p:cNvPr>
          <p:cNvSpPr txBox="1">
            <a:spLocks/>
          </p:cNvSpPr>
          <p:nvPr/>
        </p:nvSpPr>
        <p:spPr>
          <a:xfrm>
            <a:off x="262551" y="59025"/>
            <a:ext cx="5585988" cy="762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생성형 </a:t>
            </a:r>
            <a:r>
              <a:rPr lang="en-US" altLang="ko-KR" sz="3600" b="1" dirty="0">
                <a:solidFill>
                  <a:schemeClr val="bg2">
                    <a:lumMod val="25000"/>
                  </a:schemeClr>
                </a:solidFill>
              </a:rPr>
              <a:t>AI: </a:t>
            </a:r>
            <a:r>
              <a:rPr lang="ko-KR" altLang="en-US" sz="3600" b="1" dirty="0" err="1">
                <a:solidFill>
                  <a:schemeClr val="bg2">
                    <a:lumMod val="25000"/>
                  </a:schemeClr>
                </a:solidFill>
              </a:rPr>
              <a:t>핫한</a:t>
            </a:r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ko-KR" sz="3600" b="1" dirty="0">
                <a:solidFill>
                  <a:schemeClr val="bg2">
                    <a:lumMod val="25000"/>
                  </a:schemeClr>
                </a:solidFill>
              </a:rPr>
              <a:t>Chat GPT!</a:t>
            </a:r>
            <a:endParaRPr lang="ko-KR" altLang="en-US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356F4E9-0D95-BC8E-AF98-924C530AB767}"/>
              </a:ext>
            </a:extLst>
          </p:cNvPr>
          <p:cNvGrpSpPr/>
          <p:nvPr/>
        </p:nvGrpSpPr>
        <p:grpSpPr>
          <a:xfrm>
            <a:off x="453269" y="2883526"/>
            <a:ext cx="11986193" cy="1398647"/>
            <a:chOff x="500462" y="2624116"/>
            <a:chExt cx="11986193" cy="1398647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DC7309A5-4161-6ABB-262A-CA75CD2BFBC5}"/>
                </a:ext>
              </a:extLst>
            </p:cNvPr>
            <p:cNvSpPr/>
            <p:nvPr/>
          </p:nvSpPr>
          <p:spPr>
            <a:xfrm>
              <a:off x="547655" y="2624116"/>
              <a:ext cx="5250414" cy="47134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base" latinLnBrk="0">
                <a:lnSpc>
                  <a:spcPct val="90000"/>
                </a:lnSpc>
                <a:spcAft>
                  <a:spcPts val="600"/>
                </a:spcAft>
              </a:pPr>
              <a:r>
                <a:rPr lang="en-US" altLang="ko-KR" sz="2000" dirty="0"/>
                <a:t>GPT(Generative pre-trained transformer)?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DD141C-EE60-1D0F-384E-E7FA410D2F72}"/>
                </a:ext>
              </a:extLst>
            </p:cNvPr>
            <p:cNvSpPr txBox="1"/>
            <p:nvPr/>
          </p:nvSpPr>
          <p:spPr>
            <a:xfrm>
              <a:off x="500462" y="3239474"/>
              <a:ext cx="11610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fontAlgn="base"/>
              <a:r>
                <a:rPr lang="ko-KR" altLang="en-US" dirty="0"/>
                <a:t>○ </a:t>
              </a:r>
              <a:r>
                <a:rPr lang="ko-KR" altLang="en-US" i="0" dirty="0">
                  <a:solidFill>
                    <a:schemeClr val="bg2">
                      <a:lumMod val="25000"/>
                    </a:schemeClr>
                  </a:solidFill>
                  <a:effectLst/>
                  <a:highlight>
                    <a:srgbClr val="FFFFFF"/>
                  </a:highlight>
                  <a:latin typeface="Pretendard JP"/>
                </a:rPr>
                <a:t>대량의 텍스트 데이터로 미리 훈련되어 </a:t>
              </a:r>
              <a:r>
                <a:rPr lang="ko-KR" altLang="en-US" i="0" dirty="0">
                  <a:solidFill>
                    <a:srgbClr val="333333"/>
                  </a:solidFill>
                  <a:effectLst/>
                  <a:highlight>
                    <a:srgbClr val="FFFFFF"/>
                  </a:highlight>
                  <a:latin typeface="se-nanumgothic"/>
                </a:rPr>
                <a:t>언어를 생성</a:t>
              </a:r>
              <a:r>
                <a:rPr lang="en-US" altLang="ko-KR" i="0" dirty="0">
                  <a:solidFill>
                    <a:srgbClr val="333333"/>
                  </a:solidFill>
                  <a:effectLst/>
                  <a:highlight>
                    <a:srgbClr val="FFFFFF"/>
                  </a:highlight>
                  <a:latin typeface="se-nanumgothic"/>
                </a:rPr>
                <a:t>,</a:t>
              </a:r>
              <a:r>
                <a:rPr lang="ko-KR" altLang="en-US" i="0" dirty="0">
                  <a:solidFill>
                    <a:srgbClr val="333333"/>
                  </a:solidFill>
                  <a:effectLst/>
                  <a:highlight>
                    <a:srgbClr val="FFFFFF"/>
                  </a:highlight>
                  <a:latin typeface="se-nanumgothic"/>
                </a:rPr>
                <a:t> 추론</a:t>
              </a:r>
              <a:r>
                <a:rPr lang="en-US" altLang="ko-KR" i="0" dirty="0">
                  <a:solidFill>
                    <a:srgbClr val="333333"/>
                  </a:solidFill>
                  <a:effectLst/>
                  <a:highlight>
                    <a:srgbClr val="FFFFFF"/>
                  </a:highlight>
                  <a:latin typeface="se-nanumgothic"/>
                </a:rPr>
                <a:t>,</a:t>
              </a:r>
              <a:r>
                <a:rPr lang="ko-KR" altLang="en-US" i="0" dirty="0">
                  <a:solidFill>
                    <a:srgbClr val="333333"/>
                  </a:solidFill>
                  <a:effectLst/>
                  <a:highlight>
                    <a:srgbClr val="FFFFFF"/>
                  </a:highlight>
                  <a:latin typeface="se-nanumgothic"/>
                </a:rPr>
                <a:t> 변환하는</a:t>
              </a:r>
              <a:r>
                <a:rPr lang="en-US" altLang="ko-KR" dirty="0">
                  <a:solidFill>
                    <a:srgbClr val="333333"/>
                  </a:solidFill>
                  <a:highlight>
                    <a:srgbClr val="FFFFFF"/>
                  </a:highlight>
                  <a:latin typeface="se-nanumgothic"/>
                </a:rPr>
                <a:t>  </a:t>
              </a:r>
              <a:r>
                <a:rPr lang="ko-KR" altLang="en-US" i="0" dirty="0">
                  <a:solidFill>
                    <a:srgbClr val="333333"/>
                  </a:solidFill>
                  <a:effectLst/>
                  <a:highlight>
                    <a:srgbClr val="FFFFFF"/>
                  </a:highlight>
                  <a:latin typeface="se-nanumgothic"/>
                </a:rPr>
                <a:t>방식에 기반한 인공신경망 모델</a:t>
              </a:r>
              <a:endParaRPr lang="ko-KR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00B2F8-EBE9-BE87-EA8C-634053D9D3CC}"/>
                </a:ext>
              </a:extLst>
            </p:cNvPr>
            <p:cNvSpPr txBox="1"/>
            <p:nvPr/>
          </p:nvSpPr>
          <p:spPr>
            <a:xfrm>
              <a:off x="500462" y="3653431"/>
              <a:ext cx="119861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dirty="0"/>
                <a:t>○ </a:t>
              </a:r>
              <a:r>
                <a:rPr lang="ko-KR" altLang="en-US" i="0" dirty="0">
                  <a:solidFill>
                    <a:schemeClr val="bg2">
                      <a:lumMod val="25000"/>
                    </a:schemeClr>
                  </a:solidFill>
                  <a:effectLst/>
                  <a:highlight>
                    <a:srgbClr val="FFFFFF"/>
                  </a:highlight>
                  <a:latin typeface="Pretendard JP"/>
                </a:rPr>
                <a:t>언어모델</a:t>
              </a:r>
              <a:r>
                <a:rPr lang="en-US" altLang="ko-KR" i="0" dirty="0">
                  <a:solidFill>
                    <a:schemeClr val="bg2">
                      <a:lumMod val="25000"/>
                    </a:schemeClr>
                  </a:solidFill>
                  <a:effectLst/>
                  <a:highlight>
                    <a:srgbClr val="FFFFFF"/>
                  </a:highlight>
                  <a:latin typeface="Pretendard JP"/>
                </a:rPr>
                <a:t>(Language Model) </a:t>
              </a:r>
              <a:r>
                <a:rPr lang="ko-KR" altLang="en-US" i="0" dirty="0">
                  <a:solidFill>
                    <a:schemeClr val="bg2">
                      <a:lumMod val="25000"/>
                    </a:schemeClr>
                  </a:solidFill>
                  <a:effectLst/>
                  <a:highlight>
                    <a:srgbClr val="FFFFFF"/>
                  </a:highlight>
                  <a:latin typeface="Pretendard JP"/>
                </a:rPr>
                <a:t>을 기반으로 함</a:t>
              </a:r>
              <a:r>
                <a:rPr lang="en-US" altLang="ko-KR" i="0" dirty="0">
                  <a:solidFill>
                    <a:schemeClr val="bg2">
                      <a:lumMod val="25000"/>
                    </a:schemeClr>
                  </a:solidFill>
                  <a:effectLst/>
                  <a:highlight>
                    <a:srgbClr val="FFFFFF"/>
                  </a:highlight>
                  <a:latin typeface="Pretendard JP"/>
                </a:rPr>
                <a:t>. </a:t>
              </a:r>
              <a:r>
                <a:rPr lang="ko-KR" altLang="en-US" i="0" dirty="0">
                  <a:solidFill>
                    <a:schemeClr val="bg2">
                      <a:lumMod val="25000"/>
                    </a:schemeClr>
                  </a:solidFill>
                  <a:effectLst/>
                  <a:highlight>
                    <a:srgbClr val="FFFFFF"/>
                  </a:highlight>
                  <a:latin typeface="Pretendard JP"/>
                </a:rPr>
                <a:t>주어진 단어 다음에 올 단어를 확률적으로 예측하는 모델 </a:t>
              </a:r>
              <a:endParaRPr lang="ko-KR" altLang="en-US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C3C9FDE-BA3C-A2FE-1200-6F12F042D3C3}"/>
              </a:ext>
            </a:extLst>
          </p:cNvPr>
          <p:cNvSpPr txBox="1"/>
          <p:nvPr/>
        </p:nvSpPr>
        <p:spPr>
          <a:xfrm>
            <a:off x="486763" y="1949894"/>
            <a:ext cx="11610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○ </a:t>
            </a:r>
            <a:r>
              <a:rPr lang="ko-KR" altLang="en-US" b="0" i="0" dirty="0">
                <a:effectLst/>
                <a:highlight>
                  <a:srgbClr val="FFFFFF"/>
                </a:highlight>
                <a:latin typeface="Pretendard JP"/>
              </a:rPr>
              <a:t>오픈</a:t>
            </a:r>
            <a:r>
              <a:rPr lang="en-US" altLang="ko-KR" b="0" i="0" dirty="0">
                <a:effectLst/>
                <a:highlight>
                  <a:srgbClr val="FFFFFF"/>
                </a:highlight>
                <a:latin typeface="Pretendard JP"/>
              </a:rPr>
              <a:t>AI</a:t>
            </a:r>
            <a:r>
              <a:rPr lang="ko-KR" altLang="en-US" dirty="0">
                <a:highlight>
                  <a:srgbClr val="FFFFFF"/>
                </a:highlight>
                <a:latin typeface="Pretendard JP"/>
              </a:rPr>
              <a:t>라는 미국의 인공지능 단체</a:t>
            </a:r>
            <a:r>
              <a:rPr lang="en-US" altLang="ko-KR" dirty="0">
                <a:highlight>
                  <a:srgbClr val="FFFFFF"/>
                </a:highlight>
                <a:latin typeface="Pretendard JP"/>
              </a:rPr>
              <a:t>(</a:t>
            </a:r>
            <a:r>
              <a:rPr lang="ko-KR" altLang="en-US" dirty="0">
                <a:highlight>
                  <a:srgbClr val="FFFFFF"/>
                </a:highlight>
                <a:latin typeface="Pretendard JP"/>
              </a:rPr>
              <a:t>연구소</a:t>
            </a:r>
            <a:r>
              <a:rPr lang="en-US" altLang="ko-KR" dirty="0">
                <a:highlight>
                  <a:srgbClr val="FFFFFF"/>
                </a:highlight>
                <a:latin typeface="Pretendard JP"/>
              </a:rPr>
              <a:t>)</a:t>
            </a:r>
            <a:r>
              <a:rPr lang="ko-KR" altLang="en-US" b="0" i="0" dirty="0">
                <a:effectLst/>
                <a:highlight>
                  <a:srgbClr val="FFFFFF"/>
                </a:highlight>
                <a:latin typeface="Pretendard JP"/>
              </a:rPr>
              <a:t>에서 개발한 </a:t>
            </a:r>
            <a:r>
              <a:rPr lang="en-US" altLang="ko-KR" b="0" i="0" strike="noStrike" dirty="0">
                <a:effectLst/>
                <a:highlight>
                  <a:srgbClr val="FFFFFF"/>
                </a:highlight>
                <a:latin typeface="Pretendard JP"/>
              </a:rPr>
              <a:t>GPT-3.5</a:t>
            </a:r>
            <a:r>
              <a:rPr lang="ko-KR" altLang="en-US" b="0" i="0" dirty="0">
                <a:effectLst/>
                <a:highlight>
                  <a:srgbClr val="FFFFFF"/>
                </a:highlight>
                <a:latin typeface="Pretendard JP"/>
              </a:rPr>
              <a:t>와 </a:t>
            </a:r>
            <a:r>
              <a:rPr lang="en-US" altLang="ko-KR" b="0" i="0" strike="noStrike" dirty="0">
                <a:effectLst/>
                <a:highlight>
                  <a:srgbClr val="FFFFFF"/>
                </a:highlight>
                <a:latin typeface="Pretendard JP"/>
              </a:rPr>
              <a:t>GPT-4</a:t>
            </a:r>
            <a:r>
              <a:rPr lang="ko-KR" altLang="en-US" b="0" i="0" dirty="0">
                <a:effectLst/>
                <a:highlight>
                  <a:srgbClr val="FFFFFF"/>
                </a:highlight>
                <a:latin typeface="Pretendard JP"/>
              </a:rPr>
              <a:t>를 기반으로 하는 </a:t>
            </a:r>
            <a:r>
              <a:rPr lang="ko-KR" altLang="en-US" b="0" i="0" strike="noStrike" dirty="0">
                <a:effectLst/>
                <a:highlight>
                  <a:srgbClr val="FFFFFF"/>
                </a:highlight>
                <a:latin typeface="Pretendard JP"/>
              </a:rPr>
              <a:t>대화형 인공지능</a:t>
            </a:r>
            <a:r>
              <a:rPr lang="ko-KR" altLang="en-US" b="0" i="0" dirty="0">
                <a:effectLst/>
                <a:highlight>
                  <a:srgbClr val="FFFFFF"/>
                </a:highlight>
                <a:latin typeface="Pretendard JP"/>
              </a:rPr>
              <a:t> 서비스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FF5B992-CB0C-116C-1E95-AB2E6D3D2199}"/>
              </a:ext>
            </a:extLst>
          </p:cNvPr>
          <p:cNvSpPr/>
          <p:nvPr/>
        </p:nvSpPr>
        <p:spPr>
          <a:xfrm>
            <a:off x="533956" y="1386000"/>
            <a:ext cx="1527514" cy="4713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sz="2000" dirty="0"/>
              <a:t>Chat</a:t>
            </a:r>
            <a:r>
              <a:rPr lang="ko-KR" altLang="en-US" sz="2000" dirty="0"/>
              <a:t> </a:t>
            </a:r>
            <a:r>
              <a:rPr lang="en-US" altLang="ko-KR" sz="2000" dirty="0"/>
              <a:t>GPT ?</a:t>
            </a:r>
          </a:p>
        </p:txBody>
      </p:sp>
    </p:spTree>
    <p:extLst>
      <p:ext uri="{BB962C8B-B14F-4D97-AF65-F5344CB8AC3E}">
        <p14:creationId xmlns:p14="http://schemas.microsoft.com/office/powerpoint/2010/main" val="1978664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>
            <a:extLst>
              <a:ext uri="{FF2B5EF4-FFF2-40B4-BE49-F238E27FC236}">
                <a16:creationId xmlns:a16="http://schemas.microsoft.com/office/drawing/2014/main" id="{9CA46CEE-EDFE-9023-0D66-378F86925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069" y="1069813"/>
            <a:ext cx="9468275" cy="2076361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○ 환각작용</a:t>
            </a:r>
            <a:r>
              <a:rPr lang="en-US" altLang="ko-KR" sz="2000" dirty="0"/>
              <a:t>(hallucination): </a:t>
            </a:r>
            <a:r>
              <a:rPr lang="ko-KR" altLang="en-US" sz="2000" b="0" i="0" dirty="0">
                <a:solidFill>
                  <a:srgbClr val="303038"/>
                </a:solidFill>
                <a:effectLst/>
                <a:highlight>
                  <a:srgbClr val="FFFFFF"/>
                </a:highlight>
                <a:latin typeface="HelveticaNeue"/>
              </a:rPr>
              <a:t> 사실과 다른 정보를 거짓이나 왜곡하고 전달</a:t>
            </a:r>
            <a:r>
              <a:rPr lang="en-US" altLang="ko-KR" sz="2000" b="0" i="0" dirty="0">
                <a:solidFill>
                  <a:srgbClr val="303038"/>
                </a:solidFill>
                <a:effectLst/>
                <a:highlight>
                  <a:srgbClr val="FFFFFF"/>
                </a:highlight>
                <a:latin typeface="HelveticaNeue"/>
              </a:rPr>
              <a:t/>
            </a:r>
            <a:br>
              <a:rPr lang="en-US" altLang="ko-KR" sz="2000" b="0" i="0" dirty="0">
                <a:solidFill>
                  <a:srgbClr val="303038"/>
                </a:solidFill>
                <a:effectLst/>
                <a:highlight>
                  <a:srgbClr val="FFFFFF"/>
                </a:highlight>
                <a:latin typeface="HelveticaNeue"/>
              </a:rPr>
            </a:br>
            <a:r>
              <a:rPr lang="en-US" altLang="ko-KR" sz="800" b="0" i="0" dirty="0">
                <a:solidFill>
                  <a:srgbClr val="303038"/>
                </a:solidFill>
                <a:effectLst/>
                <a:highlight>
                  <a:srgbClr val="FFFFFF"/>
                </a:highlight>
                <a:latin typeface="HelveticaNeue"/>
              </a:rPr>
              <a:t/>
            </a:r>
            <a:br>
              <a:rPr lang="en-US" altLang="ko-KR" sz="800" b="0" i="0" dirty="0">
                <a:solidFill>
                  <a:srgbClr val="303038"/>
                </a:solidFill>
                <a:effectLst/>
                <a:highlight>
                  <a:srgbClr val="FFFFFF"/>
                </a:highlight>
                <a:latin typeface="HelveticaNeue"/>
              </a:rPr>
            </a:br>
            <a:r>
              <a:rPr lang="ko-KR" altLang="en-US" sz="2000" dirty="0"/>
              <a:t>○ 편향된 콘텐츠를 학습한 경우</a:t>
            </a:r>
            <a:r>
              <a:rPr lang="en-US" altLang="ko-KR" sz="2000" dirty="0"/>
              <a:t>, </a:t>
            </a:r>
            <a:r>
              <a:rPr lang="ko-KR" altLang="en-US" sz="2000" dirty="0"/>
              <a:t>한쪽으로 치우친 결과를 제시함</a:t>
            </a:r>
            <a:r>
              <a:rPr lang="en-US" altLang="ko-KR" sz="2000" dirty="0"/>
              <a:t>(</a:t>
            </a:r>
            <a:r>
              <a:rPr lang="ko-KR" altLang="en-US" sz="2000" dirty="0"/>
              <a:t>혐오</a:t>
            </a:r>
            <a:r>
              <a:rPr lang="en-US" altLang="ko-KR" sz="2000" dirty="0"/>
              <a:t>, </a:t>
            </a:r>
            <a:r>
              <a:rPr lang="ko-KR" altLang="en-US" sz="2000" dirty="0"/>
              <a:t>차별 등</a:t>
            </a:r>
            <a:r>
              <a:rPr lang="en-US" altLang="ko-KR" sz="2000" dirty="0"/>
              <a:t>)</a:t>
            </a:r>
            <a:br>
              <a:rPr lang="en-US" altLang="ko-KR" sz="2000" dirty="0"/>
            </a:b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2000" dirty="0"/>
              <a:t>○ 진실과 거짓이 모두 있음</a:t>
            </a:r>
            <a:r>
              <a:rPr lang="en-US" altLang="ko-KR" sz="2000" dirty="0"/>
              <a:t/>
            </a:r>
            <a:br>
              <a:rPr lang="en-US" altLang="ko-KR" sz="2000" dirty="0"/>
            </a:b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2000" dirty="0"/>
              <a:t>○ 이유</a:t>
            </a:r>
            <a:r>
              <a:rPr lang="en-US" altLang="ko-KR" sz="2000" dirty="0"/>
              <a:t>: </a:t>
            </a:r>
            <a:r>
              <a:rPr lang="ko-KR" altLang="en-US" sz="2000" dirty="0"/>
              <a:t>여러 데이터 중에는 많은 오염된 데이터들이 존재함</a:t>
            </a:r>
            <a:r>
              <a:rPr lang="en-US" altLang="ko-KR" sz="2000" dirty="0"/>
              <a:t/>
            </a:r>
            <a:br>
              <a:rPr lang="en-US" altLang="ko-KR" sz="2000" dirty="0"/>
            </a:b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2000" dirty="0"/>
              <a:t>○ 저작권</a:t>
            </a:r>
            <a:r>
              <a:rPr lang="en-US" altLang="ko-KR" sz="2000" dirty="0"/>
              <a:t>, </a:t>
            </a:r>
            <a:r>
              <a:rPr lang="ko-KR" altLang="en-US" sz="2000" dirty="0"/>
              <a:t>음란물 논란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A385C2B-C2E1-5B1B-1EDC-2E946C33FC5A}"/>
              </a:ext>
            </a:extLst>
          </p:cNvPr>
          <p:cNvSpPr/>
          <p:nvPr/>
        </p:nvSpPr>
        <p:spPr>
          <a:xfrm>
            <a:off x="1126472" y="1069813"/>
            <a:ext cx="9377742" cy="2076361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/>
              <a:t>○</a:t>
            </a:r>
            <a:endParaRPr lang="ko-KR" altLang="en-US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B54C9625-49F6-0E7B-3801-228BF6AFD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467" y="3380172"/>
            <a:ext cx="5070763" cy="329079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991A271-3F6E-9D31-E18A-64CDBB0F0122}"/>
              </a:ext>
            </a:extLst>
          </p:cNvPr>
          <p:cNvSpPr txBox="1"/>
          <p:nvPr/>
        </p:nvSpPr>
        <p:spPr>
          <a:xfrm>
            <a:off x="9753730" y="6581001"/>
            <a:ext cx="2640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/>
              <a:t>[</a:t>
            </a:r>
            <a:r>
              <a:rPr lang="ko-KR" altLang="en-US" sz="1200" dirty="0"/>
              <a:t>출처</a:t>
            </a:r>
            <a:r>
              <a:rPr lang="en-US" altLang="ko-KR" sz="1200" dirty="0"/>
              <a:t>] </a:t>
            </a:r>
            <a:r>
              <a:rPr lang="en-US" altLang="ko-KR" sz="1200" dirty="0" err="1"/>
              <a:t>TVn</a:t>
            </a:r>
            <a:r>
              <a:rPr lang="ko-KR" altLang="en-US" sz="1200" dirty="0" err="1"/>
              <a:t>유퀴즈온더블럭</a:t>
            </a:r>
            <a:r>
              <a:rPr lang="ko-KR" altLang="en-US" sz="1200" dirty="0"/>
              <a:t> </a:t>
            </a:r>
            <a:r>
              <a:rPr lang="en-US" altLang="ko-KR" sz="1200" dirty="0"/>
              <a:t>252</a:t>
            </a:r>
            <a:r>
              <a:rPr lang="ko-KR" altLang="en-US" sz="1200" dirty="0"/>
              <a:t>회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CA182E41-91DB-42EA-0E0E-B8ACC64FDFCE}"/>
              </a:ext>
            </a:extLst>
          </p:cNvPr>
          <p:cNvSpPr txBox="1">
            <a:spLocks/>
          </p:cNvSpPr>
          <p:nvPr/>
        </p:nvSpPr>
        <p:spPr>
          <a:xfrm>
            <a:off x="0" y="73139"/>
            <a:ext cx="4856199" cy="762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생성형 </a:t>
            </a:r>
            <a:r>
              <a:rPr lang="en-US" altLang="ko-KR" sz="3600" b="1" dirty="0">
                <a:solidFill>
                  <a:schemeClr val="bg2">
                    <a:lumMod val="25000"/>
                  </a:schemeClr>
                </a:solidFill>
              </a:rPr>
              <a:t>AI</a:t>
            </a:r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의 부작용</a:t>
            </a:r>
          </a:p>
        </p:txBody>
      </p:sp>
    </p:spTree>
    <p:extLst>
      <p:ext uri="{BB962C8B-B14F-4D97-AF65-F5344CB8AC3E}">
        <p14:creationId xmlns:p14="http://schemas.microsoft.com/office/powerpoint/2010/main" val="2122054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1274A723-B3DA-FA5D-73C1-19DB2B8C2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25" y="1771292"/>
            <a:ext cx="4877600" cy="27493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A03E82-73DC-95D4-4AB9-7E7E643508C6}"/>
              </a:ext>
            </a:extLst>
          </p:cNvPr>
          <p:cNvSpPr txBox="1"/>
          <p:nvPr/>
        </p:nvSpPr>
        <p:spPr>
          <a:xfrm>
            <a:off x="853203" y="4615007"/>
            <a:ext cx="5090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b="1" i="0" dirty="0">
                <a:solidFill>
                  <a:srgbClr val="0F0F0F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'</a:t>
            </a:r>
            <a:r>
              <a:rPr lang="ko-KR" altLang="en-US" b="1" i="0" dirty="0">
                <a:solidFill>
                  <a:srgbClr val="0F0F0F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협력할 수 있는 </a:t>
            </a:r>
            <a:r>
              <a:rPr lang="en-US" altLang="ko-KR" b="1" i="0" dirty="0">
                <a:solidFill>
                  <a:srgbClr val="0F0F0F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AI' </a:t>
            </a:r>
            <a:r>
              <a:rPr lang="ko-KR" altLang="en-US" b="1" i="0" dirty="0">
                <a:solidFill>
                  <a:srgbClr val="0F0F0F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시세로</a:t>
            </a:r>
            <a:r>
              <a:rPr lang="en-US" altLang="ko-KR" b="1" i="0" dirty="0">
                <a:solidFill>
                  <a:srgbClr val="0F0F0F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?…</a:t>
            </a:r>
            <a:r>
              <a:rPr lang="ko-KR" altLang="en-US" b="1" i="0" dirty="0">
                <a:solidFill>
                  <a:srgbClr val="0F0F0F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인간에 거짓말</a:t>
            </a:r>
            <a:r>
              <a:rPr lang="en-US" altLang="ko-KR" b="1" i="0" dirty="0">
                <a:solidFill>
                  <a:srgbClr val="0F0F0F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, </a:t>
            </a:r>
            <a:r>
              <a:rPr lang="ko-KR" altLang="en-US" b="1" i="0" dirty="0">
                <a:solidFill>
                  <a:srgbClr val="0F0F0F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지우려 하자 </a:t>
            </a:r>
            <a:r>
              <a:rPr lang="en-US" altLang="ko-KR" b="1" i="0" dirty="0">
                <a:solidFill>
                  <a:srgbClr val="0F0F0F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'</a:t>
            </a:r>
            <a:r>
              <a:rPr lang="ko-KR" altLang="en-US" b="1" i="0" dirty="0">
                <a:solidFill>
                  <a:srgbClr val="0F0F0F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죽은 척</a:t>
            </a:r>
            <a:r>
              <a:rPr lang="en-US" altLang="ko-KR" b="1" i="0" dirty="0">
                <a:solidFill>
                  <a:srgbClr val="0F0F0F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'</a:t>
            </a:r>
            <a:r>
              <a:rPr lang="ko-KR" altLang="en-US" b="1" i="0" dirty="0">
                <a:solidFill>
                  <a:srgbClr val="0F0F0F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도｜지금 이 뉴스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ED02C1-B746-C38D-6FC9-5774DA261F79}"/>
              </a:ext>
            </a:extLst>
          </p:cNvPr>
          <p:cNvSpPr txBox="1"/>
          <p:nvPr/>
        </p:nvSpPr>
        <p:spPr>
          <a:xfrm>
            <a:off x="903380" y="5696304"/>
            <a:ext cx="47772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>
                <a:hlinkClick r:id="rId3"/>
              </a:rPr>
              <a:t>'</a:t>
            </a:r>
            <a:r>
              <a:rPr lang="ko-KR" altLang="en-US" sz="1200" dirty="0">
                <a:hlinkClick r:id="rId3"/>
              </a:rPr>
              <a:t>협력할 수 있는 </a:t>
            </a:r>
            <a:r>
              <a:rPr lang="en-US" altLang="ko-KR" sz="1200" dirty="0">
                <a:hlinkClick r:id="rId3"/>
              </a:rPr>
              <a:t>AI' </a:t>
            </a:r>
            <a:r>
              <a:rPr lang="ko-KR" altLang="en-US" sz="1200" dirty="0">
                <a:hlinkClick r:id="rId3"/>
              </a:rPr>
              <a:t>시세로</a:t>
            </a:r>
            <a:r>
              <a:rPr lang="en-US" altLang="ko-KR" sz="1200" dirty="0">
                <a:hlinkClick r:id="rId3"/>
              </a:rPr>
              <a:t>?…</a:t>
            </a:r>
            <a:r>
              <a:rPr lang="ko-KR" altLang="en-US" sz="1200" dirty="0">
                <a:hlinkClick r:id="rId3"/>
              </a:rPr>
              <a:t>인간에 거짓말</a:t>
            </a:r>
            <a:r>
              <a:rPr lang="en-US" altLang="ko-KR" sz="1200" dirty="0">
                <a:hlinkClick r:id="rId3"/>
              </a:rPr>
              <a:t>, </a:t>
            </a:r>
            <a:r>
              <a:rPr lang="ko-KR" altLang="en-US" sz="1200" dirty="0">
                <a:hlinkClick r:id="rId3"/>
              </a:rPr>
              <a:t>지우려 하자 </a:t>
            </a:r>
            <a:r>
              <a:rPr lang="en-US" altLang="ko-KR" sz="1200" dirty="0">
                <a:hlinkClick r:id="rId3"/>
              </a:rPr>
              <a:t>'</a:t>
            </a:r>
            <a:r>
              <a:rPr lang="ko-KR" altLang="en-US" sz="1200" dirty="0">
                <a:hlinkClick r:id="rId3"/>
              </a:rPr>
              <a:t>죽은 척</a:t>
            </a:r>
            <a:r>
              <a:rPr lang="en-US" altLang="ko-KR" sz="1200" dirty="0">
                <a:hlinkClick r:id="rId3"/>
              </a:rPr>
              <a:t>'</a:t>
            </a:r>
            <a:r>
              <a:rPr lang="ko-KR" altLang="en-US" sz="1200" dirty="0">
                <a:hlinkClick r:id="rId3"/>
              </a:rPr>
              <a:t>도｜지금 이 뉴스 </a:t>
            </a:r>
            <a:r>
              <a:rPr lang="en-US" altLang="ko-KR" sz="1200" dirty="0">
                <a:hlinkClick r:id="rId3"/>
              </a:rPr>
              <a:t>(youtube.com)</a:t>
            </a:r>
            <a:endParaRPr lang="ko-KR" altLang="en-US" sz="1200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2D7AC55-AC43-753F-B760-95A61964DB84}"/>
              </a:ext>
            </a:extLst>
          </p:cNvPr>
          <p:cNvGrpSpPr/>
          <p:nvPr/>
        </p:nvGrpSpPr>
        <p:grpSpPr>
          <a:xfrm>
            <a:off x="6713000" y="1904024"/>
            <a:ext cx="4675975" cy="2616570"/>
            <a:chOff x="6713000" y="1904024"/>
            <a:chExt cx="4675975" cy="261657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B7DF4E-C85E-B321-B0C5-3F385B8335A0}"/>
                </a:ext>
              </a:extLst>
            </p:cNvPr>
            <p:cNvSpPr txBox="1"/>
            <p:nvPr/>
          </p:nvSpPr>
          <p:spPr>
            <a:xfrm>
              <a:off x="6856190" y="2119937"/>
              <a:ext cx="4532785" cy="24006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800" dirty="0"/>
                <a:t>○ 메타가 개발한 </a:t>
              </a:r>
              <a:r>
                <a:rPr lang="en-US" altLang="ko-KR" sz="1800" dirty="0"/>
                <a:t>AI</a:t>
              </a:r>
              <a:r>
                <a:rPr lang="ko-KR" altLang="en-US" sz="1800" dirty="0"/>
                <a:t>프로그램 </a:t>
              </a:r>
              <a:r>
                <a:rPr lang="en-US" altLang="ko-KR" sz="1800" dirty="0"/>
                <a:t>[</a:t>
              </a:r>
              <a:r>
                <a:rPr lang="ko-KR" altLang="en-US" sz="1800" dirty="0"/>
                <a:t>시세로</a:t>
              </a:r>
              <a:r>
                <a:rPr lang="en-US" altLang="ko-KR" sz="1800" dirty="0"/>
                <a:t>]</a:t>
              </a:r>
              <a:r>
                <a:rPr lang="ko-KR" altLang="en-US" sz="1800" dirty="0"/>
                <a:t>의 </a:t>
              </a:r>
              <a:endParaRPr lang="en-US" altLang="ko-KR" sz="1800" dirty="0"/>
            </a:p>
            <a:p>
              <a:r>
                <a:rPr lang="en-US" altLang="ko-KR" dirty="0"/>
                <a:t>   </a:t>
              </a:r>
              <a:r>
                <a:rPr lang="ko-KR" altLang="en-US" sz="1800" dirty="0"/>
                <a:t>오류 확인</a:t>
              </a:r>
              <a:endParaRPr lang="en-US" altLang="ko-KR" sz="1800" dirty="0"/>
            </a:p>
            <a:p>
              <a:endParaRPr lang="en-US" altLang="ko-KR" sz="800" dirty="0"/>
            </a:p>
            <a:p>
              <a:r>
                <a:rPr lang="ko-KR" altLang="en-US" sz="1800" dirty="0"/>
                <a:t>○ 인간에게 계획적으로 거짓말을 하고    </a:t>
              </a:r>
              <a:endParaRPr lang="en-US" altLang="ko-KR" sz="1800" dirty="0"/>
            </a:p>
            <a:p>
              <a:r>
                <a:rPr lang="en-US" altLang="ko-KR" dirty="0"/>
                <a:t>    </a:t>
              </a:r>
              <a:r>
                <a:rPr lang="ko-KR" altLang="en-US" sz="1800" dirty="0"/>
                <a:t>배신함</a:t>
              </a:r>
              <a:r>
                <a:rPr lang="en-US" altLang="ko-KR" sz="1800" dirty="0"/>
                <a:t/>
              </a:r>
              <a:br>
                <a:rPr lang="en-US" altLang="ko-KR" sz="1800" dirty="0"/>
              </a:br>
              <a:r>
                <a:rPr lang="en-US" altLang="ko-KR" sz="800" dirty="0"/>
                <a:t/>
              </a:r>
              <a:br>
                <a:rPr lang="en-US" altLang="ko-KR" sz="800" dirty="0"/>
              </a:br>
              <a:endParaRPr lang="en-US" altLang="ko-KR" sz="800" dirty="0"/>
            </a:p>
            <a:p>
              <a:r>
                <a:rPr lang="ko-KR" altLang="en-US" sz="1800" dirty="0"/>
                <a:t>○ 재부팅을 위해 게임이 잠시 멈추자</a:t>
              </a:r>
              <a:r>
                <a:rPr lang="en-US" altLang="ko-KR" sz="1800" dirty="0"/>
                <a:t>, </a:t>
              </a:r>
            </a:p>
            <a:p>
              <a:r>
                <a:rPr lang="en-US" altLang="ko-KR" dirty="0"/>
                <a:t>    </a:t>
              </a:r>
              <a:r>
                <a:rPr lang="ko-KR" altLang="en-US" sz="1800" dirty="0"/>
                <a:t>여자친구와 통화 중이라며 거짓말을 함</a:t>
              </a:r>
              <a:r>
                <a:rPr lang="en-US" altLang="ko-KR" sz="1800" dirty="0"/>
                <a:t/>
              </a:r>
              <a:br>
                <a:rPr lang="en-US" altLang="ko-KR" sz="1800" dirty="0"/>
              </a:br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DA547F1F-BDDF-4DF1-11BA-19649CC2629E}"/>
                </a:ext>
              </a:extLst>
            </p:cNvPr>
            <p:cNvSpPr/>
            <p:nvPr/>
          </p:nvSpPr>
          <p:spPr>
            <a:xfrm>
              <a:off x="6713000" y="1904024"/>
              <a:ext cx="4675975" cy="2483837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800"/>
                <a:t>○</a:t>
              </a:r>
              <a:endParaRPr lang="ko-KR" altLang="en-US" dirty="0"/>
            </a:p>
          </p:txBody>
        </p:sp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FA3FD4BF-150C-0CE4-6E12-734C95F7A33D}"/>
              </a:ext>
            </a:extLst>
          </p:cNvPr>
          <p:cNvSpPr txBox="1">
            <a:spLocks/>
          </p:cNvSpPr>
          <p:nvPr/>
        </p:nvSpPr>
        <p:spPr>
          <a:xfrm>
            <a:off x="217282" y="150373"/>
            <a:ext cx="5975288" cy="6463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생성형 </a:t>
            </a:r>
            <a:r>
              <a:rPr lang="en-US" altLang="ko-KR" sz="3600" b="1" dirty="0">
                <a:solidFill>
                  <a:schemeClr val="bg2">
                    <a:lumMod val="25000"/>
                  </a:schemeClr>
                </a:solidFill>
              </a:rPr>
              <a:t>AI</a:t>
            </a:r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의 부작용</a:t>
            </a:r>
            <a:r>
              <a:rPr lang="en-US" altLang="ko-KR" sz="3600" b="1" dirty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환각</a:t>
            </a:r>
          </a:p>
        </p:txBody>
      </p:sp>
    </p:spTree>
    <p:extLst>
      <p:ext uri="{BB962C8B-B14F-4D97-AF65-F5344CB8AC3E}">
        <p14:creationId xmlns:p14="http://schemas.microsoft.com/office/powerpoint/2010/main" val="1492845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4D0E821-907B-B747-0A87-5AC8D6F9EDE2}"/>
              </a:ext>
            </a:extLst>
          </p:cNvPr>
          <p:cNvSpPr/>
          <p:nvPr/>
        </p:nvSpPr>
        <p:spPr>
          <a:xfrm>
            <a:off x="1703558" y="5294808"/>
            <a:ext cx="8644551" cy="95534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/>
              <a:t>궁극적으로 사람에게 위험할 수 있음</a:t>
            </a:r>
            <a:endParaRPr lang="en-US" altLang="ko-KR" sz="2000" b="1" dirty="0"/>
          </a:p>
          <a:p>
            <a:pPr algn="ctr"/>
            <a:r>
              <a:rPr lang="en-US" altLang="ko-KR" sz="2000" b="1" dirty="0"/>
              <a:t> AI</a:t>
            </a:r>
            <a:r>
              <a:rPr lang="ko-KR" altLang="en-US" sz="2000" b="1" dirty="0"/>
              <a:t>가 주는 정보를 다시 확인하고 판단하는 태도와 능력의 필요성</a:t>
            </a:r>
            <a:r>
              <a:rPr lang="en-US" altLang="ko-KR" sz="2000" b="1" dirty="0"/>
              <a:t>!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D50AC914-310F-1F60-5646-E929AB5E4D13}"/>
              </a:ext>
            </a:extLst>
          </p:cNvPr>
          <p:cNvSpPr txBox="1">
            <a:spLocks/>
          </p:cNvSpPr>
          <p:nvPr/>
        </p:nvSpPr>
        <p:spPr>
          <a:xfrm>
            <a:off x="-275671" y="100504"/>
            <a:ext cx="6217762" cy="762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생성형 </a:t>
            </a:r>
            <a:r>
              <a:rPr lang="en-US" altLang="ko-KR" sz="3600" b="1" dirty="0">
                <a:solidFill>
                  <a:schemeClr val="bg2">
                    <a:lumMod val="25000"/>
                  </a:schemeClr>
                </a:solidFill>
              </a:rPr>
              <a:t>AI</a:t>
            </a:r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의 활용과 윤리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263FCE-9A36-48FD-EC03-DCA2A90D0B1F}"/>
              </a:ext>
            </a:extLst>
          </p:cNvPr>
          <p:cNvSpPr txBox="1"/>
          <p:nvPr/>
        </p:nvSpPr>
        <p:spPr>
          <a:xfrm>
            <a:off x="1358772" y="2459504"/>
            <a:ext cx="1010291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/>
              <a:t>○ 생성형 </a:t>
            </a:r>
            <a:r>
              <a:rPr lang="en-US" altLang="ko-KR" sz="2000" dirty="0"/>
              <a:t>AI</a:t>
            </a:r>
            <a:r>
              <a:rPr lang="ko-KR" altLang="en-US" sz="2000" dirty="0"/>
              <a:t>의 답변을 그대로 믿지 않기</a:t>
            </a:r>
            <a:endParaRPr lang="en-US" altLang="ko-KR" sz="2000" dirty="0"/>
          </a:p>
          <a:p>
            <a:endParaRPr lang="en-US" altLang="ko-KR" sz="800" dirty="0"/>
          </a:p>
          <a:p>
            <a:r>
              <a:rPr lang="ko-KR" altLang="en-US" sz="2000" dirty="0"/>
              <a:t>○ 생성형 </a:t>
            </a:r>
            <a:r>
              <a:rPr lang="en-US" altLang="ko-KR" sz="2000" dirty="0"/>
              <a:t>AI</a:t>
            </a:r>
            <a:r>
              <a:rPr lang="ko-KR" altLang="en-US" sz="2000" dirty="0"/>
              <a:t>가 알려준 내용이 믿을만한 내용인지 다시 확인하기</a:t>
            </a:r>
            <a:endParaRPr lang="en-US" altLang="ko-KR" sz="2000" dirty="0"/>
          </a:p>
          <a:p>
            <a:endParaRPr lang="en-US" altLang="ko-KR" sz="800" dirty="0"/>
          </a:p>
          <a:p>
            <a:r>
              <a:rPr lang="ko-KR" altLang="en-US" sz="2000" dirty="0"/>
              <a:t>○ 환각 여부 확인하기</a:t>
            </a:r>
            <a:endParaRPr lang="en-US" altLang="ko-KR" sz="2000" dirty="0"/>
          </a:p>
          <a:p>
            <a:endParaRPr lang="en-US" altLang="ko-KR" sz="800" dirty="0"/>
          </a:p>
          <a:p>
            <a:r>
              <a:rPr lang="ko-KR" altLang="en-US" sz="2000" dirty="0"/>
              <a:t>○ 다른 사람에게 피해를 주는 내용이 아닌지 점검하기</a:t>
            </a:r>
            <a:endParaRPr lang="en-US" altLang="ko-KR" sz="2000" dirty="0"/>
          </a:p>
          <a:p>
            <a:endParaRPr lang="en-US" altLang="ko-KR" sz="800" dirty="0"/>
          </a:p>
          <a:p>
            <a:r>
              <a:rPr lang="ko-KR" altLang="en-US" sz="2000" dirty="0"/>
              <a:t>○ </a:t>
            </a:r>
            <a:r>
              <a:rPr lang="ko-KR" altLang="en-US" sz="200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Pretendard JP"/>
              </a:rPr>
              <a:t>확신할 수 있는 정보를 얻었더라도 다시 판단</a:t>
            </a:r>
            <a:r>
              <a:rPr lang="en-US" altLang="ko-KR" sz="200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Pretendard JP"/>
              </a:rPr>
              <a:t>, </a:t>
            </a:r>
            <a:r>
              <a:rPr lang="ko-KR" altLang="en-US" sz="200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Pretendard JP"/>
              </a:rPr>
              <a:t>검증해보는 </a:t>
            </a:r>
            <a:r>
              <a:rPr lang="ko-KR" altLang="en-US" sz="2000" dirty="0">
                <a:highlight>
                  <a:srgbClr val="FFFFFF"/>
                </a:highlight>
                <a:latin typeface="Pretendard JP"/>
              </a:rPr>
              <a:t>리터러시 능력 발휘하기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</a:endParaRPr>
          </a:p>
          <a:p>
            <a:endParaRPr lang="ko-KR" altLang="en-US" sz="20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6A989EB1-FDEA-B80F-AE44-67020E024EDD}"/>
              </a:ext>
            </a:extLst>
          </p:cNvPr>
          <p:cNvSpPr/>
          <p:nvPr/>
        </p:nvSpPr>
        <p:spPr>
          <a:xfrm>
            <a:off x="4089902" y="1203238"/>
            <a:ext cx="4012196" cy="88979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생성형 </a:t>
            </a:r>
            <a:r>
              <a:rPr lang="en-US" altLang="ko-KR" sz="2400" b="1" dirty="0"/>
              <a:t>AI</a:t>
            </a:r>
            <a:r>
              <a:rPr lang="ko-KR" altLang="en-US" sz="2400" b="1" dirty="0"/>
              <a:t>의 올바른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활용법 </a:t>
            </a:r>
            <a:endParaRPr lang="en-US" altLang="ko-KR" sz="2400" b="1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8A45CD2-55F4-B828-1CD0-B585B37D45FB}"/>
              </a:ext>
            </a:extLst>
          </p:cNvPr>
          <p:cNvSpPr/>
          <p:nvPr/>
        </p:nvSpPr>
        <p:spPr>
          <a:xfrm>
            <a:off x="1232024" y="2336245"/>
            <a:ext cx="9939953" cy="2554694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2245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BD00D7CB-9B24-70EC-9F01-BA02043D1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124" y="3267661"/>
            <a:ext cx="3025737" cy="302573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06AD141-2A58-0B6D-2601-7B3A0BA02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819" y="1654023"/>
            <a:ext cx="906777" cy="906777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72A43F2A-C9EF-8484-3F6C-686086489351}"/>
              </a:ext>
            </a:extLst>
          </p:cNvPr>
          <p:cNvSpPr txBox="1">
            <a:spLocks/>
          </p:cNvSpPr>
          <p:nvPr/>
        </p:nvSpPr>
        <p:spPr>
          <a:xfrm>
            <a:off x="-263842" y="82397"/>
            <a:ext cx="6950875" cy="762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생성형 </a:t>
            </a:r>
            <a:r>
              <a:rPr lang="en-US" altLang="ko-KR" sz="3600" b="1" dirty="0">
                <a:solidFill>
                  <a:schemeClr val="bg2">
                    <a:lumMod val="25000"/>
                  </a:schemeClr>
                </a:solidFill>
              </a:rPr>
              <a:t>AI: </a:t>
            </a:r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생성형 </a:t>
            </a:r>
            <a:r>
              <a:rPr lang="en-US" altLang="ko-KR" sz="3600" b="1" dirty="0">
                <a:solidFill>
                  <a:schemeClr val="bg2">
                    <a:lumMod val="25000"/>
                  </a:schemeClr>
                </a:solidFill>
              </a:rPr>
              <a:t>AI</a:t>
            </a:r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의 활용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154780AA-10F7-61CD-A5E7-C0284C39B2BD}"/>
              </a:ext>
            </a:extLst>
          </p:cNvPr>
          <p:cNvGrpSpPr/>
          <p:nvPr/>
        </p:nvGrpSpPr>
        <p:grpSpPr>
          <a:xfrm>
            <a:off x="5353616" y="1292088"/>
            <a:ext cx="6174628" cy="5234991"/>
            <a:chOff x="6444054" y="1219661"/>
            <a:chExt cx="6174628" cy="5234991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9C60744D-650A-2CB4-DAB1-32BAF66DEC4E}"/>
                </a:ext>
              </a:extLst>
            </p:cNvPr>
            <p:cNvGrpSpPr/>
            <p:nvPr/>
          </p:nvGrpSpPr>
          <p:grpSpPr>
            <a:xfrm>
              <a:off x="6444054" y="1219661"/>
              <a:ext cx="6174628" cy="1731650"/>
              <a:chOff x="5507271" y="5004775"/>
              <a:chExt cx="6228015" cy="1731650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426C775-C39D-AD2B-7FBB-8AA682802171}"/>
                  </a:ext>
                </a:extLst>
              </p:cNvPr>
              <p:cNvSpPr txBox="1"/>
              <p:nvPr/>
            </p:nvSpPr>
            <p:spPr>
              <a:xfrm>
                <a:off x="5637778" y="5689985"/>
                <a:ext cx="6097508" cy="10464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ko-KR" altLang="en-US" sz="1800" dirty="0"/>
                  <a:t>○ </a:t>
                </a:r>
                <a:r>
                  <a:rPr lang="en-US" altLang="ko-KR" dirty="0"/>
                  <a:t>Chat-GPT </a:t>
                </a:r>
                <a:r>
                  <a:rPr lang="ko-KR" altLang="en-US" dirty="0"/>
                  <a:t>는 아이디어를 주는 도구</a:t>
                </a:r>
                <a:endParaRPr lang="en-US" altLang="ko-KR" dirty="0"/>
              </a:p>
              <a:p>
                <a:endParaRPr lang="en-US" altLang="ko-KR" sz="800" dirty="0"/>
              </a:p>
              <a:p>
                <a:r>
                  <a:rPr lang="ko-KR" altLang="en-US" sz="1800" dirty="0"/>
                  <a:t>○ </a:t>
                </a:r>
                <a:r>
                  <a:rPr lang="en-US" altLang="ko-KR" dirty="0"/>
                  <a:t>AI</a:t>
                </a:r>
                <a:r>
                  <a:rPr lang="ko-KR" altLang="en-US" dirty="0"/>
                  <a:t>가 준 정보를 활용하여 나만의 생각을 </a:t>
                </a:r>
                <a:endParaRPr lang="en-US" altLang="ko-KR" dirty="0"/>
              </a:p>
              <a:p>
                <a:r>
                  <a:rPr lang="en-US" altLang="ko-KR" dirty="0"/>
                  <a:t>   </a:t>
                </a:r>
                <a:r>
                  <a:rPr lang="ko-KR" altLang="en-US" dirty="0"/>
                  <a:t>완성하는 사람 </a:t>
                </a: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FEB9C80B-48A1-AB60-966D-2AE84EEE7776}"/>
                  </a:ext>
                </a:extLst>
              </p:cNvPr>
              <p:cNvSpPr/>
              <p:nvPr/>
            </p:nvSpPr>
            <p:spPr>
              <a:xfrm>
                <a:off x="5507271" y="5004775"/>
                <a:ext cx="892703" cy="499732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b="1" dirty="0"/>
                  <a:t>Case1</a:t>
                </a:r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BC519F79-9A8F-70E5-E5CA-9A68D77F7ED5}"/>
                </a:ext>
              </a:extLst>
            </p:cNvPr>
            <p:cNvGrpSpPr/>
            <p:nvPr/>
          </p:nvGrpSpPr>
          <p:grpSpPr>
            <a:xfrm>
              <a:off x="6522350" y="3105111"/>
              <a:ext cx="6096332" cy="1694590"/>
              <a:chOff x="320306" y="3629415"/>
              <a:chExt cx="6096332" cy="1694590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003ED08-84E6-7971-E719-A42E8882A5EC}"/>
                  </a:ext>
                </a:extLst>
              </p:cNvPr>
              <p:cNvSpPr txBox="1"/>
              <p:nvPr/>
            </p:nvSpPr>
            <p:spPr>
              <a:xfrm>
                <a:off x="420863" y="4277565"/>
                <a:ext cx="5995775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800" dirty="0"/>
                  <a:t>○ </a:t>
                </a:r>
                <a:r>
                  <a:rPr lang="en-US" altLang="ko-KR" dirty="0"/>
                  <a:t>Chat-GPT</a:t>
                </a:r>
                <a:r>
                  <a:rPr lang="ko-KR" altLang="en-US" dirty="0"/>
                  <a:t>의 답을 숙제를 베끼는 수단으로 활용</a:t>
                </a:r>
                <a:endParaRPr lang="en-US" altLang="ko-KR" dirty="0"/>
              </a:p>
              <a:p>
                <a:endParaRPr lang="en-US" altLang="ko-KR" sz="800" dirty="0"/>
              </a:p>
              <a:p>
                <a:r>
                  <a:rPr lang="ko-KR" altLang="en-US" sz="1800" dirty="0"/>
                  <a:t>○ 생성형 </a:t>
                </a:r>
                <a:r>
                  <a:rPr lang="en-US" altLang="ko-KR" dirty="0"/>
                  <a:t>AI</a:t>
                </a:r>
                <a:r>
                  <a:rPr lang="ko-KR" altLang="en-US" dirty="0"/>
                  <a:t>가 주는 답을 정답처럼 그대로 </a:t>
                </a:r>
                <a:endParaRPr lang="en-US" altLang="ko-KR" dirty="0"/>
              </a:p>
              <a:p>
                <a:r>
                  <a:rPr lang="en-US" altLang="ko-KR" dirty="0"/>
                  <a:t>    </a:t>
                </a:r>
                <a:r>
                  <a:rPr lang="ko-KR" altLang="en-US" dirty="0"/>
                  <a:t>받아들이는  사람</a:t>
                </a:r>
                <a:endParaRPr lang="en-US" altLang="ko-KR" dirty="0"/>
              </a:p>
            </p:txBody>
          </p:sp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6A700658-3FD0-BB39-EDD7-F62D5DAA8661}"/>
                  </a:ext>
                </a:extLst>
              </p:cNvPr>
              <p:cNvSpPr/>
              <p:nvPr/>
            </p:nvSpPr>
            <p:spPr>
              <a:xfrm>
                <a:off x="320306" y="3629415"/>
                <a:ext cx="965285" cy="535943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b="1" dirty="0"/>
                  <a:t>Case2</a:t>
                </a: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6037BA4C-1C03-895E-0872-4782A571E714}"/>
                </a:ext>
              </a:extLst>
            </p:cNvPr>
            <p:cNvGrpSpPr/>
            <p:nvPr/>
          </p:nvGrpSpPr>
          <p:grpSpPr>
            <a:xfrm>
              <a:off x="6504662" y="5035264"/>
              <a:ext cx="4513532" cy="1419388"/>
              <a:chOff x="359454" y="3354899"/>
              <a:chExt cx="4513532" cy="1419388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79925A3-3C9C-48FA-3553-822D70CE5294}"/>
                  </a:ext>
                </a:extLst>
              </p:cNvPr>
              <p:cNvSpPr txBox="1"/>
              <p:nvPr/>
            </p:nvSpPr>
            <p:spPr>
              <a:xfrm>
                <a:off x="428234" y="4127956"/>
                <a:ext cx="44447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나는</a:t>
                </a:r>
                <a:r>
                  <a:rPr lang="en-US" altLang="ko-KR" dirty="0"/>
                  <a:t> </a:t>
                </a:r>
                <a:r>
                  <a:rPr lang="ko-KR" altLang="en-US" dirty="0"/>
                  <a:t>어떤 사람인가요</a:t>
                </a:r>
                <a:r>
                  <a:rPr lang="en-US" altLang="ko-KR" dirty="0"/>
                  <a:t>?</a:t>
                </a:r>
              </a:p>
              <a:p>
                <a:endParaRPr lang="en-US" altLang="ko-KR" dirty="0"/>
              </a:p>
            </p:txBody>
          </p:sp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F7A7B8A1-0A7F-3412-161F-35F10E4C64BA}"/>
                  </a:ext>
                </a:extLst>
              </p:cNvPr>
              <p:cNvSpPr/>
              <p:nvPr/>
            </p:nvSpPr>
            <p:spPr>
              <a:xfrm>
                <a:off x="359454" y="3354899"/>
                <a:ext cx="1299593" cy="53594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b="1" dirty="0"/>
                  <a:t>Question?</a:t>
                </a:r>
              </a:p>
            </p:txBody>
          </p:sp>
        </p:grpSp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7A0E4028-57E0-5161-C18D-3063DA01F193}"/>
                </a:ext>
              </a:extLst>
            </p:cNvPr>
            <p:cNvSpPr/>
            <p:nvPr/>
          </p:nvSpPr>
          <p:spPr>
            <a:xfrm>
              <a:off x="6444054" y="1869408"/>
              <a:ext cx="5081006" cy="1123496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b="1" dirty="0"/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19B7C7ED-C5DA-D257-CBCB-201D1486E308}"/>
                </a:ext>
              </a:extLst>
            </p:cNvPr>
            <p:cNvSpPr/>
            <p:nvPr/>
          </p:nvSpPr>
          <p:spPr>
            <a:xfrm>
              <a:off x="6573442" y="3700501"/>
              <a:ext cx="6045240" cy="1034461"/>
            </a:xfrm>
            <a:prstGeom prst="round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b="1" dirty="0"/>
            </a:p>
          </p:txBody>
        </p: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EE88AD14-A50B-4A68-F8E9-8FB41631ECF1}"/>
                </a:ext>
              </a:extLst>
            </p:cNvPr>
            <p:cNvSpPr/>
            <p:nvPr/>
          </p:nvSpPr>
          <p:spPr>
            <a:xfrm>
              <a:off x="6497526" y="5622843"/>
              <a:ext cx="5027533" cy="780173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56877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93819" y="2795768"/>
            <a:ext cx="8989018" cy="568898"/>
          </a:xfrm>
        </p:spPr>
        <p:txBody>
          <a:bodyPr>
            <a:noAutofit/>
          </a:bodyPr>
          <a:lstStyle/>
          <a:p>
            <a:pPr algn="r"/>
            <a:r>
              <a:rPr lang="ko-KR" altLang="en-US" sz="40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국내 연구윤리 위반 사례</a:t>
            </a:r>
            <a:endParaRPr lang="ko-KR" altLang="en-US" sz="40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FC006463-99F2-4339-9D23-C38F56234F9E}"/>
              </a:ext>
            </a:extLst>
          </p:cNvPr>
          <p:cNvCxnSpPr>
            <a:cxnSpLocks/>
          </p:cNvCxnSpPr>
          <p:nvPr/>
        </p:nvCxnSpPr>
        <p:spPr>
          <a:xfrm>
            <a:off x="415544" y="3511633"/>
            <a:ext cx="11499273" cy="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646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3644" y="183278"/>
            <a:ext cx="8697105" cy="576349"/>
          </a:xfrm>
        </p:spPr>
        <p:txBody>
          <a:bodyPr>
            <a:normAutofit/>
          </a:bodyPr>
          <a:lstStyle/>
          <a:p>
            <a:r>
              <a:rPr lang="ko-KR" altLang="en-US" sz="32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연구윤리 위반 사례</a:t>
            </a:r>
            <a:endParaRPr lang="ko-KR" altLang="en-US" sz="32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flipV="1">
            <a:off x="406400" y="738909"/>
            <a:ext cx="11499273" cy="923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제목 1"/>
          <p:cNvSpPr txBox="1">
            <a:spLocks/>
          </p:cNvSpPr>
          <p:nvPr/>
        </p:nvSpPr>
        <p:spPr>
          <a:xfrm>
            <a:off x="492257" y="985277"/>
            <a:ext cx="11203749" cy="576349"/>
          </a:xfrm>
          <a:prstGeom prst="rect">
            <a:avLst/>
          </a:prstGeom>
          <a:solidFill>
            <a:srgbClr val="DCE109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00FF"/>
              </a:buClr>
            </a:pPr>
            <a:r>
              <a:rPr lang="en-US" altLang="ko-KR" sz="24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1. COVID19 </a:t>
            </a:r>
            <a:r>
              <a:rPr lang="ko-KR" altLang="en-US" sz="24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사태 이후 부실 논문 급증</a:t>
            </a:r>
            <a:endParaRPr lang="ko-KR" altLang="en-US" sz="24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374624" y="6649561"/>
            <a:ext cx="11395130" cy="21396"/>
          </a:xfrm>
          <a:prstGeom prst="line">
            <a:avLst/>
          </a:prstGeom>
          <a:ln w="1047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804795" y="1799551"/>
            <a:ext cx="10625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 smtClean="0"/>
              <a:t>Chat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GPT </a:t>
            </a:r>
            <a:r>
              <a:rPr lang="ko-KR" altLang="en-US" sz="2000" dirty="0" smtClean="0"/>
              <a:t>활용하여 제시된 내용을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복사하여 사용</a:t>
            </a:r>
            <a:r>
              <a:rPr lang="en-US" altLang="ko-KR" sz="2000" dirty="0" smtClean="0"/>
              <a:t> </a:t>
            </a:r>
            <a:endParaRPr lang="ko-KR" altLang="en-US" sz="2000" dirty="0"/>
          </a:p>
        </p:txBody>
      </p:sp>
      <p:sp>
        <p:nvSpPr>
          <p:cNvPr id="5" name="포인트가 24개인 별 4"/>
          <p:cNvSpPr/>
          <p:nvPr/>
        </p:nvSpPr>
        <p:spPr>
          <a:xfrm>
            <a:off x="773392" y="4091247"/>
            <a:ext cx="349135" cy="590204"/>
          </a:xfrm>
          <a:prstGeom prst="star24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5178" y="189530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40487840" descr="EMB000024781b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178" y="2301702"/>
            <a:ext cx="7545955" cy="420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87861" y="2426084"/>
            <a:ext cx="23702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/>
              <a:t>국내 최근 </a:t>
            </a:r>
            <a:r>
              <a:rPr lang="en-US" altLang="ko-KR" sz="2000" dirty="0" smtClean="0"/>
              <a:t>5</a:t>
            </a:r>
            <a:r>
              <a:rPr lang="ko-KR" altLang="en-US" sz="2000" dirty="0" smtClean="0"/>
              <a:t>년간</a:t>
            </a:r>
            <a:r>
              <a:rPr lang="en-US" altLang="ko-KR" sz="2000" dirty="0" smtClean="0"/>
              <a:t>(2017-2022)</a:t>
            </a:r>
            <a:r>
              <a:rPr lang="ko-KR" altLang="en-US" sz="2000" dirty="0" smtClean="0"/>
              <a:t> 부실의심학술지 성과 제출 논문 </a:t>
            </a:r>
            <a:r>
              <a:rPr lang="en-US" altLang="ko-KR" sz="2000" dirty="0" smtClean="0"/>
              <a:t>16.5%</a:t>
            </a:r>
            <a:endParaRPr lang="ko-KR" alt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787861" y="4204084"/>
            <a:ext cx="23702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/>
              <a:t>정기 발간 호가 아닌 </a:t>
            </a:r>
            <a:r>
              <a:rPr lang="ko-KR" altLang="en-US" sz="2000" dirty="0" err="1" smtClean="0"/>
              <a:t>특별호에서</a:t>
            </a:r>
            <a:r>
              <a:rPr lang="ko-KR" altLang="en-US" sz="2000" dirty="0" smtClean="0"/>
              <a:t> 상대적으로 높은 부실 논문 양산</a:t>
            </a:r>
            <a:endParaRPr lang="ko-KR" altLang="en-US" sz="2000" dirty="0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6942667" y="1718732"/>
            <a:ext cx="3869266" cy="533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동아일보</a:t>
            </a:r>
            <a:r>
              <a:rPr lang="en-US" altLang="ko-KR" dirty="0" smtClean="0"/>
              <a:t>, 2023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21</a:t>
            </a:r>
            <a:r>
              <a:rPr lang="ko-KR" altLang="en-US" dirty="0" smtClean="0"/>
              <a:t>일자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7629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모서리가 둥근 직사각형 19"/>
          <p:cNvSpPr/>
          <p:nvPr/>
        </p:nvSpPr>
        <p:spPr>
          <a:xfrm>
            <a:off x="7145867" y="3183466"/>
            <a:ext cx="3869266" cy="533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동아일보</a:t>
            </a:r>
            <a:r>
              <a:rPr lang="en-US" altLang="ko-KR" dirty="0" smtClean="0"/>
              <a:t>, 2023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21</a:t>
            </a:r>
            <a:r>
              <a:rPr lang="ko-KR" altLang="en-US" dirty="0" smtClean="0"/>
              <a:t>일자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3644" y="183278"/>
            <a:ext cx="8697105" cy="576349"/>
          </a:xfrm>
        </p:spPr>
        <p:txBody>
          <a:bodyPr>
            <a:normAutofit/>
          </a:bodyPr>
          <a:lstStyle/>
          <a:p>
            <a:r>
              <a:rPr lang="ko-KR" altLang="en-US" sz="32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연구윤리 위반 사례</a:t>
            </a:r>
            <a:endParaRPr lang="ko-KR" altLang="en-US" sz="32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flipV="1">
            <a:off x="406400" y="738909"/>
            <a:ext cx="11499273" cy="923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제목 1"/>
          <p:cNvSpPr txBox="1">
            <a:spLocks/>
          </p:cNvSpPr>
          <p:nvPr/>
        </p:nvSpPr>
        <p:spPr>
          <a:xfrm>
            <a:off x="492257" y="985277"/>
            <a:ext cx="11203749" cy="576349"/>
          </a:xfrm>
          <a:prstGeom prst="rect">
            <a:avLst/>
          </a:prstGeom>
          <a:solidFill>
            <a:srgbClr val="DCE109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00FF"/>
              </a:buClr>
            </a:pPr>
            <a:r>
              <a:rPr lang="en-US" altLang="ko-KR" sz="24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2</a:t>
            </a:r>
            <a:r>
              <a:rPr lang="en-US" altLang="ko-KR" sz="24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. </a:t>
            </a:r>
            <a:r>
              <a:rPr lang="ko-KR" altLang="en-US" sz="24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학회의 수익화 전략에 기여 및 개인의 성과주의 결탁</a:t>
            </a:r>
            <a:endParaRPr lang="ko-KR" altLang="en-US" sz="24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374624" y="6649561"/>
            <a:ext cx="11395130" cy="21396"/>
          </a:xfrm>
          <a:prstGeom prst="line">
            <a:avLst/>
          </a:prstGeom>
          <a:ln w="1047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42326" y="5824758"/>
            <a:ext cx="9001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/>
              <a:t>정보기술의 발달로 논문의 무료 공개로 인해 학회의 수익성 확보 전략에 이용</a:t>
            </a:r>
            <a:endParaRPr lang="ko-KR" altLang="en-US" sz="2000" dirty="0"/>
          </a:p>
        </p:txBody>
      </p:sp>
      <p:sp>
        <p:nvSpPr>
          <p:cNvPr id="5" name="포인트가 24개인 별 4"/>
          <p:cNvSpPr/>
          <p:nvPr/>
        </p:nvSpPr>
        <p:spPr>
          <a:xfrm>
            <a:off x="7081058" y="3151447"/>
            <a:ext cx="349135" cy="590204"/>
          </a:xfrm>
          <a:prstGeom prst="star24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5178" y="189530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01333" y="115993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420245616" descr="EMB000024781b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333" y="1617133"/>
            <a:ext cx="4848225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33859" y="6231158"/>
            <a:ext cx="7503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/>
              <a:t>온라인 학술지들이 상대적으로 많이 부실 논문 양산</a:t>
            </a:r>
            <a:r>
              <a:rPr lang="en-US" altLang="ko-KR" sz="2000" dirty="0" smtClean="0"/>
              <a:t>(</a:t>
            </a:r>
            <a:r>
              <a:rPr lang="ko-KR" altLang="en-US" sz="2000" dirty="0" err="1" smtClean="0"/>
              <a:t>국제저널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44306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3644" y="183278"/>
            <a:ext cx="8697105" cy="576349"/>
          </a:xfrm>
        </p:spPr>
        <p:txBody>
          <a:bodyPr>
            <a:normAutofit/>
          </a:bodyPr>
          <a:lstStyle/>
          <a:p>
            <a:r>
              <a:rPr lang="ko-KR" altLang="en-US" sz="32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학술지들의 연구윤리 위반 실제 사례</a:t>
            </a:r>
            <a:endParaRPr lang="ko-KR" altLang="en-US" sz="32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flipV="1">
            <a:off x="406400" y="738909"/>
            <a:ext cx="11499273" cy="923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제목 1"/>
          <p:cNvSpPr txBox="1">
            <a:spLocks/>
          </p:cNvSpPr>
          <p:nvPr/>
        </p:nvSpPr>
        <p:spPr>
          <a:xfrm>
            <a:off x="492257" y="985277"/>
            <a:ext cx="11203749" cy="576349"/>
          </a:xfrm>
          <a:prstGeom prst="rect">
            <a:avLst/>
          </a:prstGeom>
          <a:solidFill>
            <a:srgbClr val="DCE109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00FF"/>
              </a:buClr>
            </a:pPr>
            <a:r>
              <a:rPr lang="en-US" altLang="ko-KR" sz="24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3</a:t>
            </a:r>
            <a:r>
              <a:rPr lang="en-US" altLang="ko-KR" sz="24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. </a:t>
            </a:r>
            <a:r>
              <a:rPr lang="ko-KR" altLang="en-US" sz="24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한국연구재단 실태 점검 결과</a:t>
            </a:r>
            <a:r>
              <a:rPr lang="en-US" altLang="ko-KR" sz="24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,</a:t>
            </a:r>
            <a:r>
              <a:rPr lang="ko-KR" altLang="en-US" sz="24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 관광 관련 학술지 절반 이상이 탈락</a:t>
            </a:r>
            <a:endParaRPr lang="ko-KR" altLang="en-US" sz="24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374624" y="6649561"/>
            <a:ext cx="11395130" cy="21396"/>
          </a:xfrm>
          <a:prstGeom prst="line">
            <a:avLst/>
          </a:prstGeom>
          <a:ln w="1047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제목 1"/>
          <p:cNvSpPr txBox="1">
            <a:spLocks/>
          </p:cNvSpPr>
          <p:nvPr/>
        </p:nvSpPr>
        <p:spPr>
          <a:xfrm>
            <a:off x="529661" y="5716295"/>
            <a:ext cx="11203749" cy="576349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00FF"/>
              </a:buClr>
            </a:pPr>
            <a:r>
              <a:rPr lang="en-US" altLang="ko-KR" sz="2400" b="1" dirty="0">
                <a:solidFill>
                  <a:srgbClr val="FFFF00"/>
                </a:solidFill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b="1" dirty="0" smtClean="0">
                <a:solidFill>
                  <a:srgbClr val="FFFF00"/>
                </a:solidFill>
                <a:latin typeface="새굴림" panose="02030600000101010101" pitchFamily="18" charset="-127"/>
                <a:ea typeface="새굴림" panose="02030600000101010101" pitchFamily="18" charset="-127"/>
              </a:rPr>
              <a:t>국내에서 학회의 부실 운영에 대한 경종</a:t>
            </a:r>
            <a:endParaRPr lang="ko-KR" altLang="en-US" sz="2400" b="1" dirty="0">
              <a:solidFill>
                <a:srgbClr val="FFFF00"/>
              </a:solidFill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5" name="포인트가 24개인 별 4"/>
          <p:cNvSpPr/>
          <p:nvPr/>
        </p:nvSpPr>
        <p:spPr>
          <a:xfrm>
            <a:off x="400858" y="5682980"/>
            <a:ext cx="349135" cy="590204"/>
          </a:xfrm>
          <a:prstGeom prst="star24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5178" y="189530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345266" y="1295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54970896" descr="EMB000024781b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3" y="1735667"/>
            <a:ext cx="5321757" cy="332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_x420249856" descr="EMB000024781b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1735666"/>
            <a:ext cx="4893733" cy="333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모서리가 둥근 직사각형 7"/>
          <p:cNvSpPr/>
          <p:nvPr/>
        </p:nvSpPr>
        <p:spPr>
          <a:xfrm>
            <a:off x="6316133" y="5096933"/>
            <a:ext cx="4826000" cy="533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운영 중단</a:t>
            </a:r>
            <a:r>
              <a:rPr lang="en-US" altLang="ko-KR" dirty="0" smtClean="0"/>
              <a:t>(2023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5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17</a:t>
            </a:r>
            <a:r>
              <a:rPr lang="ko-KR" altLang="en-US" dirty="0" smtClean="0"/>
              <a:t>일자</a:t>
            </a:r>
            <a:r>
              <a:rPr lang="en-US" altLang="ko-KR" dirty="0" smtClean="0"/>
              <a:t>,</a:t>
            </a:r>
            <a:r>
              <a:rPr lang="ko-KR" altLang="en-US" dirty="0" smtClean="0"/>
              <a:t> 뉴스타파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922866" y="5088466"/>
            <a:ext cx="5274733" cy="5334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학술지의 등재지 자격 박탈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8063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04015" y="2795768"/>
            <a:ext cx="6378821" cy="568898"/>
          </a:xfrm>
        </p:spPr>
        <p:txBody>
          <a:bodyPr>
            <a:noAutofit/>
          </a:bodyPr>
          <a:lstStyle/>
          <a:p>
            <a:pPr algn="ctr"/>
            <a:r>
              <a:rPr lang="ko-KR" altLang="en-US" sz="4000" b="1" dirty="0" err="1" smtClean="0">
                <a:latin typeface="새굴림" panose="02030600000101010101" pitchFamily="18" charset="-127"/>
                <a:ea typeface="새굴림" panose="02030600000101010101" pitchFamily="18" charset="-127"/>
              </a:rPr>
              <a:t>생성형</a:t>
            </a:r>
            <a:r>
              <a:rPr lang="ko-KR" altLang="en-US" sz="40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 인공지능</a:t>
            </a:r>
            <a:r>
              <a:rPr lang="en-US" altLang="ko-KR" sz="40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(AI)</a:t>
            </a:r>
            <a:r>
              <a:rPr lang="ko-KR" altLang="en-US" sz="40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활용</a:t>
            </a:r>
            <a:r>
              <a:rPr lang="ko-KR" altLang="en-US" sz="40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법</a:t>
            </a: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FC006463-99F2-4339-9D23-C38F56234F9E}"/>
              </a:ext>
            </a:extLst>
          </p:cNvPr>
          <p:cNvCxnSpPr>
            <a:cxnSpLocks/>
          </p:cNvCxnSpPr>
          <p:nvPr/>
        </p:nvCxnSpPr>
        <p:spPr>
          <a:xfrm>
            <a:off x="415544" y="3511633"/>
            <a:ext cx="11499273" cy="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298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순서도: 직접 액세스 저장소 13">
            <a:extLst>
              <a:ext uri="{FF2B5EF4-FFF2-40B4-BE49-F238E27FC236}">
                <a16:creationId xmlns:a16="http://schemas.microsoft.com/office/drawing/2014/main" id="{17900CD9-86D3-4559-8698-ED61FD5C74C1}"/>
              </a:ext>
            </a:extLst>
          </p:cNvPr>
          <p:cNvSpPr/>
          <p:nvPr/>
        </p:nvSpPr>
        <p:spPr>
          <a:xfrm>
            <a:off x="481376" y="1655296"/>
            <a:ext cx="2837555" cy="2590339"/>
          </a:xfrm>
          <a:prstGeom prst="flowChartMagneticDrum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0000FF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참고문헌</a:t>
            </a:r>
            <a:endParaRPr lang="ko-KR" altLang="en-US" sz="2000" b="1" dirty="0">
              <a:solidFill>
                <a:srgbClr val="0000FF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3644" y="183278"/>
            <a:ext cx="9196022" cy="576349"/>
          </a:xfrm>
        </p:spPr>
        <p:txBody>
          <a:bodyPr>
            <a:normAutofit/>
          </a:bodyPr>
          <a:lstStyle/>
          <a:p>
            <a:r>
              <a:rPr lang="ko-KR" altLang="en-US" sz="32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참고문헌 텍스트 표기 양식</a:t>
            </a:r>
            <a:endParaRPr lang="ko-KR" altLang="en-US" sz="32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flipV="1">
            <a:off x="406400" y="738909"/>
            <a:ext cx="11499273" cy="923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633883" y="3234813"/>
            <a:ext cx="14958543" cy="631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>
            <a:off x="374624" y="6649561"/>
            <a:ext cx="11395130" cy="21396"/>
          </a:xfrm>
          <a:prstGeom prst="line">
            <a:avLst/>
          </a:prstGeom>
          <a:ln w="1047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순서도: 직접 액세스 저장소 11">
            <a:extLst>
              <a:ext uri="{FF2B5EF4-FFF2-40B4-BE49-F238E27FC236}">
                <a16:creationId xmlns:a16="http://schemas.microsoft.com/office/drawing/2014/main" id="{C4DE8C0F-DECA-4EA6-9DAE-71E0524809AE}"/>
              </a:ext>
            </a:extLst>
          </p:cNvPr>
          <p:cNvSpPr/>
          <p:nvPr/>
        </p:nvSpPr>
        <p:spPr>
          <a:xfrm>
            <a:off x="489844" y="5379419"/>
            <a:ext cx="2837555" cy="1032283"/>
          </a:xfrm>
          <a:prstGeom prst="flowChartMagneticDrum">
            <a:avLst/>
          </a:prstGeom>
          <a:solidFill>
            <a:srgbClr val="DCE109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0000FF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작성시 주의</a:t>
            </a:r>
            <a:endParaRPr lang="ko-KR" altLang="en-US" sz="2000" b="1" dirty="0">
              <a:solidFill>
                <a:srgbClr val="0000FF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924A269D-D71C-4280-AFB9-B681703EBD3C}"/>
              </a:ext>
            </a:extLst>
          </p:cNvPr>
          <p:cNvSpPr/>
          <p:nvPr/>
        </p:nvSpPr>
        <p:spPr>
          <a:xfrm>
            <a:off x="3077125" y="1642532"/>
            <a:ext cx="8633362" cy="2607735"/>
          </a:xfrm>
          <a:prstGeom prst="roundRect">
            <a:avLst/>
          </a:prstGeom>
          <a:solidFill>
            <a:srgbClr val="FFFF66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[7] ChatGPT-4(2023). Prompt(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프롬프트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)(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질문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 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지시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 </a:t>
            </a:r>
            <a:r>
              <a:rPr lang="ko-KR" altLang="en-US" sz="2000" dirty="0" err="1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요구내용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), </a:t>
            </a:r>
            <a:endParaRPr lang="en-US" altLang="ko-KR" sz="2000" dirty="0" smtClean="0">
              <a:solidFill>
                <a:srgbClr val="FF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  </a:t>
            </a:r>
            <a:r>
              <a:rPr lang="en-US" altLang="ko-KR" sz="2000" dirty="0" err="1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OpenAI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ChatGPT-4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를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이용하여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 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11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월 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23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일 작성함 </a:t>
            </a:r>
            <a:endParaRPr lang="en-US" altLang="ko-KR" sz="2000" dirty="0" smtClean="0">
              <a:solidFill>
                <a:srgbClr val="FF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  https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://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  <a:hlinkClick r:id="rId2"/>
              </a:rPr>
              <a:t>openai.com/chatgpt</a:t>
            </a:r>
            <a:endParaRPr lang="ko-KR" altLang="en-US" sz="2000" dirty="0">
              <a:solidFill>
                <a:srgbClr val="FF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[8] Tilda-Beta(2023). Prompt(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프롬프트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)(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이미지 제작 </a:t>
            </a:r>
            <a:r>
              <a:rPr lang="ko-KR" altLang="en-US" sz="2000" dirty="0" err="1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요구내용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), </a:t>
            </a:r>
            <a:endParaRPr lang="en-US" altLang="ko-KR" sz="2000" dirty="0" smtClean="0">
              <a:solidFill>
                <a:srgbClr val="FF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  Tilda-Beta Ver.3.5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를 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이용하여 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11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월 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30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일 생성함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. </a:t>
            </a:r>
            <a:endParaRPr lang="en-US" altLang="ko-KR" sz="2000" dirty="0" smtClean="0">
              <a:solidFill>
                <a:srgbClr val="FF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  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  <a:hlinkClick r:id="rId3"/>
              </a:rPr>
              <a:t>https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  <a:hlinkClick r:id="rId3"/>
              </a:rPr>
              <a:t>://www.tilda.co.kr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  <a:hlinkClick r:id="rId3"/>
              </a:rPr>
              <a:t>/</a:t>
            </a:r>
            <a:endParaRPr lang="en-US" altLang="ko-KR" sz="2000" dirty="0" smtClean="0">
              <a:solidFill>
                <a:srgbClr val="FF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[9] 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</a:t>
            </a:r>
            <a:r>
              <a:rPr lang="en-US" altLang="ko-KR" sz="2000" dirty="0" err="1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wrtn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(2024). GPT-4 Prompt(</a:t>
            </a:r>
            <a:r>
              <a:rPr lang="ko-KR" altLang="en-US" sz="2000" dirty="0" err="1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요구내용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). 11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월 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25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일에 작성함</a:t>
            </a:r>
            <a:endParaRPr lang="en-US" altLang="ko-KR" sz="2000" dirty="0" smtClean="0">
              <a:solidFill>
                <a:srgbClr val="FF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ko-KR" altLang="en-US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   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  <a:hlinkClick r:id="rId4"/>
              </a:rPr>
              <a:t>https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  <a:hlinkClick r:id="rId4"/>
              </a:rPr>
              <a:t>://wrtn.ai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  <a:hlinkClick r:id="rId4"/>
              </a:rPr>
              <a:t>/</a:t>
            </a:r>
            <a:endParaRPr lang="ko-KR" altLang="en-US" sz="2000" dirty="0">
              <a:solidFill>
                <a:srgbClr val="FF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E3BCBC98-F420-473F-93FB-E0FA05C72543}"/>
              </a:ext>
            </a:extLst>
          </p:cNvPr>
          <p:cNvSpPr/>
          <p:nvPr/>
        </p:nvSpPr>
        <p:spPr>
          <a:xfrm>
            <a:off x="3043260" y="5352389"/>
            <a:ext cx="8633362" cy="1014544"/>
          </a:xfrm>
          <a:prstGeom prst="roundRect">
            <a:avLst/>
          </a:prstGeom>
          <a:solidFill>
            <a:srgbClr val="DCE109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FF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사용한 인공지능 종류와 버전</a:t>
            </a:r>
            <a:r>
              <a:rPr lang="en-US" altLang="ko-KR" sz="2000" dirty="0" smtClean="0">
                <a:solidFill>
                  <a:srgbClr val="0000FF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2000" dirty="0" smtClean="0">
                <a:solidFill>
                  <a:srgbClr val="0000FF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날짜를 제시할 것</a:t>
            </a:r>
            <a:endParaRPr lang="en-US" altLang="ko-KR" sz="2000" dirty="0" smtClean="0">
              <a:solidFill>
                <a:srgbClr val="0000FF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FF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그림이나 이미지 작성 인공지능일 경우 요구했던 이미지 제작 내용을 제시할 것</a:t>
            </a:r>
            <a:endParaRPr lang="ko-KR" altLang="en-US" sz="2000" dirty="0">
              <a:solidFill>
                <a:srgbClr val="0000FF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10" name="순서도: 직접 액세스 저장소 9">
            <a:extLst>
              <a:ext uri="{FF2B5EF4-FFF2-40B4-BE49-F238E27FC236}">
                <a16:creationId xmlns:a16="http://schemas.microsoft.com/office/drawing/2014/main" id="{17900CD9-86D3-4559-8698-ED61FD5C74C1}"/>
              </a:ext>
            </a:extLst>
          </p:cNvPr>
          <p:cNvSpPr/>
          <p:nvPr/>
        </p:nvSpPr>
        <p:spPr>
          <a:xfrm>
            <a:off x="447510" y="4293047"/>
            <a:ext cx="2837555" cy="1053240"/>
          </a:xfrm>
          <a:prstGeom prst="flowChartMagneticDrum">
            <a:avLst/>
          </a:prstGeom>
          <a:solidFill>
            <a:srgbClr val="F1F61A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0000FF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본문</a:t>
            </a:r>
            <a:endParaRPr lang="ko-KR" altLang="en-US" sz="2000" b="1" dirty="0">
              <a:solidFill>
                <a:srgbClr val="0000FF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11" name="사각형: 둥근 모서리 2">
            <a:extLst>
              <a:ext uri="{FF2B5EF4-FFF2-40B4-BE49-F238E27FC236}">
                <a16:creationId xmlns:a16="http://schemas.microsoft.com/office/drawing/2014/main" id="{924A269D-D71C-4280-AFB9-B681703EBD3C}"/>
              </a:ext>
            </a:extLst>
          </p:cNvPr>
          <p:cNvSpPr/>
          <p:nvPr/>
        </p:nvSpPr>
        <p:spPr>
          <a:xfrm>
            <a:off x="3034792" y="4292599"/>
            <a:ext cx="8633362" cy="1007533"/>
          </a:xfrm>
          <a:prstGeom prst="roundRect">
            <a:avLst/>
          </a:prstGeom>
          <a:solidFill>
            <a:srgbClr val="F1F61A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▢ 본문 내의 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&lt;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표 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1&gt; 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그림 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1] 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표기 양식 예시</a:t>
            </a:r>
          </a:p>
          <a:p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양식 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1 &lt;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ChatGPT-4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 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표 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1&gt;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제목 추가</a:t>
            </a:r>
            <a:endParaRPr lang="ko-KR" altLang="en-US" sz="2000" dirty="0">
              <a:solidFill>
                <a:srgbClr val="FF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양식 </a:t>
            </a:r>
            <a:r>
              <a:rPr lang="en-US" altLang="ko-KR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2 [Tilda-Beta </a:t>
            </a:r>
            <a:r>
              <a:rPr lang="ko-KR" altLang="en-US" sz="20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그림 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1]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제목 추가</a:t>
            </a:r>
            <a:endParaRPr lang="ko-KR" altLang="en-US" sz="2000" dirty="0">
              <a:solidFill>
                <a:srgbClr val="FF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60400" y="880533"/>
            <a:ext cx="11057467" cy="635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0000FF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인공지능</a:t>
            </a:r>
            <a:r>
              <a:rPr lang="en-US" altLang="ko-KR" sz="2000" b="1" dirty="0" smtClean="0">
                <a:solidFill>
                  <a:srgbClr val="0000FF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(AI)</a:t>
            </a:r>
            <a:r>
              <a:rPr lang="ko-KR" altLang="en-US" sz="2000" b="1" dirty="0" smtClean="0">
                <a:solidFill>
                  <a:srgbClr val="0000FF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을 연구논문에 사용하는 것은 가능함</a:t>
            </a:r>
            <a:endParaRPr lang="ko-KR" altLang="en-US" sz="2000" b="1" dirty="0">
              <a:solidFill>
                <a:srgbClr val="0000FF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7" name="포인트가 12개인 별 6"/>
          <p:cNvSpPr/>
          <p:nvPr/>
        </p:nvSpPr>
        <p:spPr>
          <a:xfrm>
            <a:off x="1083733" y="1007533"/>
            <a:ext cx="364067" cy="457200"/>
          </a:xfrm>
          <a:prstGeom prst="star12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포인트가 24개인 별 7"/>
          <p:cNvSpPr/>
          <p:nvPr/>
        </p:nvSpPr>
        <p:spPr>
          <a:xfrm>
            <a:off x="1244600" y="982133"/>
            <a:ext cx="660400" cy="524934"/>
          </a:xfrm>
          <a:prstGeom prst="star24">
            <a:avLst/>
          </a:pr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포인트가 32개인 별 8"/>
          <p:cNvSpPr/>
          <p:nvPr/>
        </p:nvSpPr>
        <p:spPr>
          <a:xfrm>
            <a:off x="1566333" y="948266"/>
            <a:ext cx="736600" cy="558800"/>
          </a:xfrm>
          <a:prstGeom prst="star32">
            <a:avLst/>
          </a:prstGeom>
          <a:solidFill>
            <a:srgbClr val="0000F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351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8963638" y="2772232"/>
            <a:ext cx="2674394" cy="5688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40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결론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F7A7FA2E-35A9-4A75-95A4-F6EFD4FAE3D9}"/>
              </a:ext>
            </a:extLst>
          </p:cNvPr>
          <p:cNvCxnSpPr>
            <a:cxnSpLocks/>
          </p:cNvCxnSpPr>
          <p:nvPr/>
        </p:nvCxnSpPr>
        <p:spPr>
          <a:xfrm>
            <a:off x="415544" y="3511633"/>
            <a:ext cx="11499273" cy="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320405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다홍색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TM02900722[[fn=이온(회의실)]]</Template>
  <TotalTime>5170</TotalTime>
  <Words>840</Words>
  <Application>Microsoft Office PowerPoint</Application>
  <PresentationFormat>와이드스크린</PresentationFormat>
  <Paragraphs>116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16</vt:i4>
      </vt:variant>
    </vt:vector>
  </HeadingPairs>
  <TitlesOfParts>
    <vt:vector size="32" baseType="lpstr">
      <vt:lpstr>HelveticaNeue</vt:lpstr>
      <vt:lpstr>Pretendard</vt:lpstr>
      <vt:lpstr>Pretendard JP</vt:lpstr>
      <vt:lpstr>Roboto</vt:lpstr>
      <vt:lpstr>se-nanumgothic</vt:lpstr>
      <vt:lpstr>굴림체</vt:lpstr>
      <vt:lpstr>맑은 고딕</vt:lpstr>
      <vt:lpstr>새굴림</vt:lpstr>
      <vt:lpstr>잘풀리는오늘OTF Medium</vt:lpstr>
      <vt:lpstr>Arial</vt:lpstr>
      <vt:lpstr>Calibri</vt:lpstr>
      <vt:lpstr>Calibri Light</vt:lpstr>
      <vt:lpstr>Wingdings 2</vt:lpstr>
      <vt:lpstr>HDOfficeLightV0</vt:lpstr>
      <vt:lpstr>1_HDOfficeLightV0</vt:lpstr>
      <vt:lpstr>2_HDOfficeLightV0</vt:lpstr>
      <vt:lpstr>PowerPoint 프레젠테이션</vt:lpstr>
      <vt:lpstr>차 례</vt:lpstr>
      <vt:lpstr>AI(Artificial Intelligence) 윤리 </vt:lpstr>
      <vt:lpstr>PowerPoint 프레젠테이션</vt:lpstr>
      <vt:lpstr>PowerPoint 프레젠테이션</vt:lpstr>
      <vt:lpstr>○ 환각작용(hallucination):  사실과 다른 정보를 거짓이나 왜곡하고 전달  ○ 편향된 콘텐츠를 학습한 경우, 한쪽으로 치우친 결과를 제시함(혐오, 차별 등)  ○ 진실과 거짓이 모두 있음  ○ 이유: 여러 데이터 중에는 많은 오염된 데이터들이 존재함  ○ 저작권, 음란물 논란</vt:lpstr>
      <vt:lpstr>PowerPoint 프레젠테이션</vt:lpstr>
      <vt:lpstr>PowerPoint 프레젠테이션</vt:lpstr>
      <vt:lpstr>PowerPoint 프레젠테이션</vt:lpstr>
      <vt:lpstr>국내 연구윤리 위반 사례</vt:lpstr>
      <vt:lpstr>연구윤리 위반 사례</vt:lpstr>
      <vt:lpstr>연구윤리 위반 사례</vt:lpstr>
      <vt:lpstr>학술지들의 연구윤리 위반 실제 사례</vt:lpstr>
      <vt:lpstr>생성형 인공지능(AI)활용법</vt:lpstr>
      <vt:lpstr>참고문헌 텍스트 표기 양식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아동학대</dc:title>
  <dc:creator>kingdom</dc:creator>
  <cp:lastModifiedBy>kingdom</cp:lastModifiedBy>
  <cp:revision>322</cp:revision>
  <cp:lastPrinted>2020-06-30T06:04:32Z</cp:lastPrinted>
  <dcterms:created xsi:type="dcterms:W3CDTF">2019-10-15T02:11:22Z</dcterms:created>
  <dcterms:modified xsi:type="dcterms:W3CDTF">2024-10-22T01:52:04Z</dcterms:modified>
</cp:coreProperties>
</file>