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420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F61F030-266C-48E0-987F-4FEF40DB2F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C6978D8-12E0-4F55-8730-8AEADB718C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E5BCE-5760-49C9-B6C7-614526DBEA90}" type="datetimeFigureOut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6/12/2024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380352-FACD-4C45-B30D-4B7C6C4387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755542D-48CA-4621-88BE-F578E77D82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88EC5-A4D3-4B60-A51E-7B7179B7F63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3985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noProof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C9162-694D-49D9-A119-6AE2A2853638}" type="datetimeFigureOut">
              <a:rPr lang="en-US" altLang="ko-KR" noProof="0" smtClean="0"/>
              <a:t>6/12/2024</a:t>
            </a:fld>
            <a:endParaRPr lang="ko-KR" altLang="en-US" noProof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/>
            <a:r>
              <a:rPr lang="ko-KR" altLang="en-US" noProof="0"/>
              <a:t>두 번째 수준</a:t>
            </a:r>
          </a:p>
          <a:p>
            <a:pPr lvl="2"/>
            <a:r>
              <a:rPr lang="ko-KR" altLang="en-US" noProof="0"/>
              <a:t>세 번째 수준</a:t>
            </a:r>
          </a:p>
          <a:p>
            <a:pPr lvl="3"/>
            <a:r>
              <a:rPr lang="ko-KR" altLang="en-US" noProof="0"/>
              <a:t>네 번째 수준</a:t>
            </a:r>
          </a:p>
          <a:p>
            <a:pPr lvl="4"/>
            <a:r>
              <a:rPr lang="ko-KR" altLang="en-US" noProof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A0C2F-29A5-4860-A604-4B5E0031AB5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472042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A0C2F-29A5-4860-A604-4B5E0031AB5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354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직사각형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직사각형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그룹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타원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타원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rtlCol="0"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 rtlCol="0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BAADE4-A186-4B42-80DD-6BB9A676A865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464B52-BE47-4E5E-AE59-7FC2EC46EB81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rtlCol="0"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2165774" y="5020056"/>
            <a:ext cx="9052560" cy="1066800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 rtlCol="0"/>
          <a:lstStyle/>
          <a:p>
            <a:pPr rtl="0"/>
            <a:fld id="{44DBBA98-B1A8-4551-8D86-4DCF8EEFEBD1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 rtlCol="0"/>
          <a:lstStyle/>
          <a:p>
            <a:pPr rtl="0"/>
            <a:endParaRPr lang="ko-KR" altLang="en-US" noProof="0"/>
          </a:p>
        </p:txBody>
      </p:sp>
      <p:grpSp>
        <p:nvGrpSpPr>
          <p:cNvPr id="8" name="그룹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타원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타원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1069848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364224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061119-B59E-4599-8A36-F751936F9868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1066800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1069848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364224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364224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1576F0-AD3E-4E52-A047-3A5EA0852753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9FAC84-4BB2-4485-8477-BAB3DC5AFC79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BD350B-EF0E-4844-AE8A-AFD19EF8622C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838200" y="685800"/>
            <a:ext cx="6711696" cy="5020056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9B4DD0-1F14-48C8-9F3A-7C8CF29DB8E8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grpSp>
        <p:nvGrpSpPr>
          <p:cNvPr id="9" name="그룹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타원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타원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9FBF3D-9EE7-4DCC-964F-616171F096A8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grpSp>
        <p:nvGrpSpPr>
          <p:cNvPr id="8" name="그룹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타원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타원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45282B-825A-4C6C-8F86-311693A8B835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1066800" y="533400"/>
            <a:ext cx="7505700" cy="5638800"/>
          </a:xfrm>
        </p:spPr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E03301-0039-452E-844E-19685059DEF0}" type="datetime1">
              <a:rPr lang="ko-KR" altLang="en-US" noProof="0" smtClean="0"/>
              <a:t>2024-06-12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1DEAFC1-6D51-44B2-82E2-45886A2AD8DF}" type="datetime1">
              <a:rPr lang="ko-KR" altLang="en-US" smtClean="0"/>
              <a:t>2024-06-12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타원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타원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baseline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FAB73BC-B049-4115-A692-8D63A059BFB8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82880" indent="-182880" algn="l" defTabSz="914400" rtl="0" eaLnBrk="1" latinLnBrk="1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457200" indent="-18288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731520" indent="-18288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005840" indent="-18288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280160" indent="-18288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600000" indent="-22860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1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1826"/>
          </a:xfrm>
        </p:spPr>
        <p:txBody>
          <a:bodyPr rtlCol="0"/>
          <a:lstStyle/>
          <a:p>
            <a:pPr algn="ctr" rtl="0">
              <a:lnSpc>
                <a:spcPct val="90000"/>
              </a:lnSpc>
            </a:pPr>
            <a:r>
              <a:rPr lang="ko-KR" altLang="en-US" sz="4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돌봄근로자에</a:t>
            </a:r>
            <a:r>
              <a:rPr lang="ko-KR" altLang="en-US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대한 이해와 평생교육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215275" y="4603305"/>
            <a:ext cx="2109957" cy="388826"/>
          </a:xfrm>
          <a:solidFill>
            <a:srgbClr val="92D050"/>
          </a:solidFill>
        </p:spPr>
        <p:txBody>
          <a:bodyPr rtlCol="0">
            <a:normAutofit fontScale="85000" lnSpcReduction="10000"/>
          </a:bodyPr>
          <a:lstStyle/>
          <a:p>
            <a:pPr algn="ctr" rtl="0">
              <a:lnSpc>
                <a:spcPct val="120000"/>
              </a:lnSpc>
              <a:spcBef>
                <a:spcPts val="3600"/>
              </a:spcBef>
            </a:pP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평생교육 분과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934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01E745-0947-D82C-D567-86F27BFB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73" y="229259"/>
            <a:ext cx="10058400" cy="545098"/>
          </a:xfrm>
        </p:spPr>
        <p:txBody>
          <a:bodyPr>
            <a:normAutofit/>
          </a:bodyPr>
          <a:lstStyle/>
          <a:p>
            <a:r>
              <a:rPr lang="ko-KR" altLang="en-US" sz="24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돌봄근로자의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처우개선과 제도적 문제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DE9FC5F-55B6-5BF6-1835-39F76FC56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697746"/>
              </p:ext>
            </p:extLst>
          </p:nvPr>
        </p:nvGraphicFramePr>
        <p:xfrm>
          <a:off x="238897" y="859709"/>
          <a:ext cx="11697729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281">
                  <a:extLst>
                    <a:ext uri="{9D8B030D-6E8A-4147-A177-3AD203B41FA5}">
                      <a16:colId xmlns:a16="http://schemas.microsoft.com/office/drawing/2014/main" val="1836803302"/>
                    </a:ext>
                  </a:extLst>
                </a:gridCol>
                <a:gridCol w="1808060">
                  <a:extLst>
                    <a:ext uri="{9D8B030D-6E8A-4147-A177-3AD203B41FA5}">
                      <a16:colId xmlns:a16="http://schemas.microsoft.com/office/drawing/2014/main" val="1074829623"/>
                    </a:ext>
                  </a:extLst>
                </a:gridCol>
                <a:gridCol w="2497646">
                  <a:extLst>
                    <a:ext uri="{9D8B030D-6E8A-4147-A177-3AD203B41FA5}">
                      <a16:colId xmlns:a16="http://schemas.microsoft.com/office/drawing/2014/main" val="443843422"/>
                    </a:ext>
                  </a:extLst>
                </a:gridCol>
                <a:gridCol w="4162742">
                  <a:extLst>
                    <a:ext uri="{9D8B030D-6E8A-4147-A177-3AD203B41FA5}">
                      <a16:colId xmlns:a16="http://schemas.microsoft.com/office/drawing/2014/main" val="143368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인원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법률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쟁점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5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영유아돌봄</a:t>
                      </a:r>
                      <a:r>
                        <a:rPr lang="ko-KR" altLang="en-US" sz="1400" dirty="0"/>
                        <a:t> 보육교사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약 </a:t>
                      </a:r>
                      <a:r>
                        <a:rPr lang="en-US" altLang="ko-KR" sz="1400" dirty="0"/>
                        <a:t>24</a:t>
                      </a:r>
                      <a:r>
                        <a:rPr lang="ko-KR" altLang="en-US" sz="1400" dirty="0"/>
                        <a:t>만명</a:t>
                      </a:r>
                      <a:endParaRPr lang="en-US" altLang="ko-KR" sz="1400" dirty="0"/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노인장기요양보험법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시간제 </a:t>
                      </a:r>
                      <a:r>
                        <a:rPr lang="ko-KR" altLang="en-U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호출형노동으로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고용불안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이용자의 부당요구</a:t>
                      </a: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성희롱 등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휴게시간 보장 문제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7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요양보호사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방문요양</a:t>
                      </a:r>
                      <a:r>
                        <a:rPr lang="en-US" altLang="ko-KR" sz="1400" dirty="0"/>
                        <a:t>/</a:t>
                      </a:r>
                      <a:r>
                        <a:rPr lang="ko-KR" altLang="en-US" sz="1400" dirty="0"/>
                        <a:t>시설요양</a:t>
                      </a:r>
                      <a:r>
                        <a:rPr lang="en-US" altLang="ko-KR" sz="1400" dirty="0"/>
                        <a:t>) 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약 </a:t>
                      </a:r>
                      <a:r>
                        <a:rPr lang="en-US" altLang="ko-KR" sz="1400" dirty="0"/>
                        <a:t>45</a:t>
                      </a:r>
                      <a:r>
                        <a:rPr lang="ko-KR" altLang="en-US" sz="1400" dirty="0"/>
                        <a:t>만명</a:t>
                      </a:r>
                      <a:endParaRPr lang="en-US" altLang="ko-KR" sz="1400" dirty="0"/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영유아보육법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보육교사 대 아동 비율</a:t>
                      </a: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초과노동 문제</a:t>
                      </a:r>
                      <a:endParaRPr lang="en-US" altLang="ko-KR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-CCTV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활용한 노동감시 문제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904088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가사서비스노동자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약 </a:t>
                      </a:r>
                      <a:r>
                        <a:rPr lang="en-US" altLang="ko-KR" sz="1400" dirty="0"/>
                        <a:t>20</a:t>
                      </a:r>
                      <a:r>
                        <a:rPr lang="ko-KR" altLang="en-US" sz="1400" dirty="0"/>
                        <a:t>만명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추정</a:t>
                      </a:r>
                      <a:r>
                        <a:rPr lang="en-US" altLang="ko-KR" sz="1400" dirty="0"/>
                        <a:t>)</a:t>
                      </a:r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비공식부문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노동자성 부정</a:t>
                      </a: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사회보험 배제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가정 내 성희롱 등 비인격대우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64742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간병인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약</a:t>
                      </a:r>
                      <a:r>
                        <a:rPr lang="en-US" altLang="ko-KR" sz="1400" dirty="0"/>
                        <a:t>12</a:t>
                      </a:r>
                      <a:r>
                        <a:rPr lang="ko-KR" altLang="en-US" sz="1400" dirty="0"/>
                        <a:t>만명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추정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비공식부문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노동자성 부정</a:t>
                      </a: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사회보험 배제</a:t>
                      </a:r>
                    </a:p>
                    <a:p>
                      <a:r>
                        <a:rPr lang="en-US" altLang="ko-KR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장시간 노동</a:t>
                      </a:r>
                      <a:r>
                        <a:rPr lang="en-US" altLang="ko-KR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중간착취 문제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4771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장애인활동지원사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약</a:t>
                      </a:r>
                      <a:r>
                        <a:rPr lang="en-US" altLang="ko-KR" sz="1400" dirty="0"/>
                        <a:t>11</a:t>
                      </a:r>
                      <a:r>
                        <a:rPr lang="ko-KR" altLang="en-US" sz="1400" dirty="0"/>
                        <a:t>만명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장애인활동법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저임금</a:t>
                      </a:r>
                      <a:r>
                        <a:rPr lang="en-US" altLang="ko-KR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휴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게시간 보장 문제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성희롱 등 비인격대우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65543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사회복지시설종사자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약</a:t>
                      </a:r>
                      <a:r>
                        <a:rPr lang="en-US" altLang="ko-KR" sz="1400" dirty="0"/>
                        <a:t>8</a:t>
                      </a:r>
                      <a:r>
                        <a:rPr lang="ko-KR" altLang="en-US" sz="1400" dirty="0"/>
                        <a:t>만명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사회복지사업법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기관별 사회복지사 간 임금차별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장시간 노동</a:t>
                      </a: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높은 이직률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544946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노인생활지원사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약</a:t>
                      </a:r>
                      <a:r>
                        <a:rPr lang="en-US" altLang="ko-KR" sz="1400" dirty="0"/>
                        <a:t>3</a:t>
                      </a:r>
                      <a:r>
                        <a:rPr lang="ko-KR" altLang="en-US" sz="1400" dirty="0"/>
                        <a:t>만명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노인복지법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저임금</a:t>
                      </a:r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지자체별 </a:t>
                      </a:r>
                      <a:r>
                        <a:rPr lang="ko-KR" altLang="en-U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불균일한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수당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- 1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단위 고용불안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업무용 앱으로 위치추적 문제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6024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아이돌보미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아이돌봄지원법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시간제 </a:t>
                      </a:r>
                      <a:r>
                        <a:rPr lang="ko-KR" altLang="en-U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호출형노동으로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고용불안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미스매칭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문제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2316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산모신생아서비스종사자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약</a:t>
                      </a:r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/>
                        <a:t>만명</a:t>
                      </a:r>
                      <a:endParaRPr lang="en-US" altLang="ko-K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모자보건법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시간제 </a:t>
                      </a:r>
                      <a:r>
                        <a:rPr lang="ko-KR" altLang="en-U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호출형노동으로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고용불안</a:t>
                      </a:r>
                    </a:p>
                    <a:p>
                      <a:r>
                        <a:rPr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이용자의 부당요구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70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78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9D047E-84A5-99A4-90AB-37352F981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522938"/>
          </a:xfrm>
        </p:spPr>
        <p:txBody>
          <a:bodyPr/>
          <a:lstStyle/>
          <a:p>
            <a:r>
              <a:rPr lang="ko-KR" altLang="en-US" dirty="0"/>
              <a:t>시장화로 인한 공공성 훼손과 노동조건 저하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B75E6736-5B65-56FE-861A-255F3C21EE5A}"/>
              </a:ext>
            </a:extLst>
          </p:cNvPr>
          <p:cNvSpPr txBox="1">
            <a:spLocks/>
          </p:cNvSpPr>
          <p:nvPr/>
        </p:nvSpPr>
        <p:spPr>
          <a:xfrm>
            <a:off x="1069848" y="2671778"/>
            <a:ext cx="10058400" cy="522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/>
              <a:t>중고령</a:t>
            </a:r>
            <a:r>
              <a:rPr lang="ko-KR" altLang="en-US" dirty="0"/>
              <a:t> 여성노동에 대한 사회적 평가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4D54530F-7850-6B23-A733-3C2DD78BEEA6}"/>
              </a:ext>
            </a:extLst>
          </p:cNvPr>
          <p:cNvSpPr txBox="1">
            <a:spLocks/>
          </p:cNvSpPr>
          <p:nvPr/>
        </p:nvSpPr>
        <p:spPr>
          <a:xfrm>
            <a:off x="1063752" y="3222148"/>
            <a:ext cx="10058400" cy="522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가구방문노동</a:t>
            </a:r>
            <a:r>
              <a:rPr lang="en-US" altLang="ko-KR" dirty="0"/>
              <a:t>, </a:t>
            </a:r>
            <a:r>
              <a:rPr lang="ko-KR" altLang="en-US" dirty="0"/>
              <a:t>시간제 호출노동의 문제</a:t>
            </a: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396498BC-865F-B539-B957-03EA6A475A0B}"/>
              </a:ext>
            </a:extLst>
          </p:cNvPr>
          <p:cNvSpPr txBox="1">
            <a:spLocks/>
          </p:cNvSpPr>
          <p:nvPr/>
        </p:nvSpPr>
        <p:spPr>
          <a:xfrm>
            <a:off x="1063752" y="3745086"/>
            <a:ext cx="10058400" cy="522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시장화로 인한 공공성 훼손과 노동조건 저하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12CEE8D6-8F83-7BC1-D4A6-4AD1F5B0A304}"/>
              </a:ext>
            </a:extLst>
          </p:cNvPr>
          <p:cNvSpPr txBox="1">
            <a:spLocks/>
          </p:cNvSpPr>
          <p:nvPr/>
        </p:nvSpPr>
        <p:spPr>
          <a:xfrm>
            <a:off x="781524" y="1025940"/>
            <a:ext cx="10058400" cy="545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쟁점</a:t>
            </a:r>
          </a:p>
        </p:txBody>
      </p:sp>
    </p:spTree>
    <p:extLst>
      <p:ext uri="{BB962C8B-B14F-4D97-AF65-F5344CB8AC3E}">
        <p14:creationId xmlns:p14="http://schemas.microsoft.com/office/powerpoint/2010/main" val="517079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329B6EF4-50A8-5A05-730E-4059F493D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532452"/>
              </p:ext>
            </p:extLst>
          </p:nvPr>
        </p:nvGraphicFramePr>
        <p:xfrm>
          <a:off x="1208216" y="1863351"/>
          <a:ext cx="9763515" cy="3466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4505">
                  <a:extLst>
                    <a:ext uri="{9D8B030D-6E8A-4147-A177-3AD203B41FA5}">
                      <a16:colId xmlns:a16="http://schemas.microsoft.com/office/drawing/2014/main" val="2829283265"/>
                    </a:ext>
                  </a:extLst>
                </a:gridCol>
                <a:gridCol w="3254505">
                  <a:extLst>
                    <a:ext uri="{9D8B030D-6E8A-4147-A177-3AD203B41FA5}">
                      <a16:colId xmlns:a16="http://schemas.microsoft.com/office/drawing/2014/main" val="1833102986"/>
                    </a:ext>
                  </a:extLst>
                </a:gridCol>
                <a:gridCol w="3254505">
                  <a:extLst>
                    <a:ext uri="{9D8B030D-6E8A-4147-A177-3AD203B41FA5}">
                      <a16:colId xmlns:a16="http://schemas.microsoft.com/office/drawing/2014/main" val="76497618"/>
                    </a:ext>
                  </a:extLst>
                </a:gridCol>
              </a:tblGrid>
              <a:tr h="7255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내용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724397"/>
                  </a:ext>
                </a:extLst>
              </a:tr>
              <a:tr h="7356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요양보호사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가정방문노동</a:t>
                      </a:r>
                      <a:r>
                        <a:rPr lang="en-US" altLang="ko-KR" dirty="0"/>
                        <a:t>-</a:t>
                      </a:r>
                      <a:r>
                        <a:rPr lang="ko-KR" altLang="en-US" dirty="0"/>
                        <a:t>시급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090048"/>
                  </a:ext>
                </a:extLst>
              </a:tr>
              <a:tr h="126971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보육교사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유형별 월급차이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국공립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사회복지법인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법인</a:t>
                      </a:r>
                      <a:r>
                        <a:rPr lang="en-US" altLang="ko-KR" dirty="0"/>
                        <a:t>,</a:t>
                      </a:r>
                      <a:r>
                        <a:rPr lang="ko-KR" altLang="en-US" dirty="0"/>
                        <a:t>단체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민간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가정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직장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02725"/>
                  </a:ext>
                </a:extLst>
              </a:tr>
              <a:tr h="7356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가사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간병 등 비공식부문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최저시급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노동법 미적용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96647"/>
                  </a:ext>
                </a:extLst>
              </a:tr>
            </a:tbl>
          </a:graphicData>
        </a:graphic>
      </p:graphicFrame>
      <p:sp>
        <p:nvSpPr>
          <p:cNvPr id="7" name="제목 1">
            <a:extLst>
              <a:ext uri="{FF2B5EF4-FFF2-40B4-BE49-F238E27FC236}">
                <a16:creationId xmlns:a16="http://schemas.microsoft.com/office/drawing/2014/main" id="{5BD19FE3-5A87-CFB4-C6BB-9D6484973FC6}"/>
              </a:ext>
            </a:extLst>
          </p:cNvPr>
          <p:cNvSpPr txBox="1">
            <a:spLocks/>
          </p:cNvSpPr>
          <p:nvPr/>
        </p:nvSpPr>
        <p:spPr>
          <a:xfrm>
            <a:off x="913330" y="904762"/>
            <a:ext cx="10058400" cy="545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직종별 쟁점</a:t>
            </a:r>
          </a:p>
        </p:txBody>
      </p:sp>
    </p:spTree>
    <p:extLst>
      <p:ext uri="{BB962C8B-B14F-4D97-AF65-F5344CB8AC3E}">
        <p14:creationId xmlns:p14="http://schemas.microsoft.com/office/powerpoint/2010/main" val="119585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D028F5-A2DB-CF15-0CCC-FED4D96ED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40560"/>
          </a:xfrm>
        </p:spPr>
        <p:txBody>
          <a:bodyPr/>
          <a:lstStyle/>
          <a:p>
            <a:r>
              <a:rPr lang="ko-KR" altLang="en-US" dirty="0" err="1"/>
              <a:t>돌봄노동</a:t>
            </a:r>
            <a:r>
              <a:rPr lang="ko-KR" altLang="en-US" dirty="0"/>
              <a:t> 기본법의 제정 필요함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7F597983-F9E8-BEC7-14F0-7520F663597D}"/>
              </a:ext>
            </a:extLst>
          </p:cNvPr>
          <p:cNvSpPr txBox="1">
            <a:spLocks/>
          </p:cNvSpPr>
          <p:nvPr/>
        </p:nvSpPr>
        <p:spPr>
          <a:xfrm>
            <a:off x="1066800" y="2743364"/>
            <a:ext cx="10058400" cy="4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임금체계 및 직무개발 연구를 통한 대안 마련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FF06E577-6A6B-1EB8-DB59-9D571787F329}"/>
              </a:ext>
            </a:extLst>
          </p:cNvPr>
          <p:cNvSpPr txBox="1">
            <a:spLocks/>
          </p:cNvSpPr>
          <p:nvPr/>
        </p:nvSpPr>
        <p:spPr>
          <a:xfrm>
            <a:off x="1066800" y="3365320"/>
            <a:ext cx="10058400" cy="4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사회서비스 자원 </a:t>
            </a:r>
            <a:r>
              <a:rPr lang="ko-KR" altLang="en-US" dirty="0"/>
              <a:t>활성화 등 공공화 방안 마련</a:t>
            </a: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AD807F81-4124-1794-3803-742DAE339D27}"/>
              </a:ext>
            </a:extLst>
          </p:cNvPr>
          <p:cNvSpPr txBox="1">
            <a:spLocks/>
          </p:cNvSpPr>
          <p:nvPr/>
        </p:nvSpPr>
        <p:spPr>
          <a:xfrm>
            <a:off x="830951" y="896524"/>
            <a:ext cx="10058400" cy="545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사회적 가치 제고를 위한 방안</a:t>
            </a: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64F5594-B974-0C69-676F-C7ACBD818B2A}"/>
              </a:ext>
            </a:extLst>
          </p:cNvPr>
          <p:cNvSpPr txBox="1">
            <a:spLocks/>
          </p:cNvSpPr>
          <p:nvPr/>
        </p:nvSpPr>
        <p:spPr>
          <a:xfrm>
            <a:off x="1066800" y="3987276"/>
            <a:ext cx="10058400" cy="4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노후대비를 위한 개인별 의료비 공공화 시스템 구축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04827F7-2827-4D0E-3C0D-2260316ADDB7}"/>
              </a:ext>
            </a:extLst>
          </p:cNvPr>
          <p:cNvSpPr/>
          <p:nvPr/>
        </p:nvSpPr>
        <p:spPr>
          <a:xfrm>
            <a:off x="8699157" y="5358878"/>
            <a:ext cx="2850292" cy="9885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자료</a:t>
            </a:r>
            <a:r>
              <a:rPr lang="en-US" altLang="ko-KR" dirty="0"/>
              <a:t>: 2022</a:t>
            </a:r>
            <a:r>
              <a:rPr lang="ko-KR" altLang="en-US" dirty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2015781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목판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tf00001230_wac</Template>
  <TotalTime>44</TotalTime>
  <Words>269</Words>
  <Application>Microsoft Office PowerPoint</Application>
  <PresentationFormat>와이드스크린</PresentationFormat>
  <Paragraphs>77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HY헤드라인M</vt:lpstr>
      <vt:lpstr>맑은 고딕</vt:lpstr>
      <vt:lpstr>바탕</vt:lpstr>
      <vt:lpstr>Rockwell</vt:lpstr>
      <vt:lpstr>Wingdings</vt:lpstr>
      <vt:lpstr>목판</vt:lpstr>
      <vt:lpstr>돌봄근로자에 대한 이해와 평생교육</vt:lpstr>
      <vt:lpstr>돌봄근로자의 처우개선과 제도적 문제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돌봄근로자에 대한 이해와 평생교육</dc:title>
  <dc:creator>김진수</dc:creator>
  <cp:lastModifiedBy>kingdom</cp:lastModifiedBy>
  <cp:revision>1</cp:revision>
  <dcterms:created xsi:type="dcterms:W3CDTF">2024-06-09T03:31:01Z</dcterms:created>
  <dcterms:modified xsi:type="dcterms:W3CDTF">2024-06-12T07:46:16Z</dcterms:modified>
</cp:coreProperties>
</file>